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71" r:id="rId3"/>
    <p:sldId id="275" r:id="rId4"/>
    <p:sldId id="286" r:id="rId5"/>
    <p:sldId id="276" r:id="rId6"/>
    <p:sldId id="280" r:id="rId7"/>
    <p:sldId id="282" r:id="rId8"/>
    <p:sldId id="288" r:id="rId9"/>
    <p:sldId id="291" r:id="rId10"/>
    <p:sldId id="287" r:id="rId11"/>
    <p:sldId id="284" r:id="rId12"/>
    <p:sldId id="289" r:id="rId13"/>
    <p:sldId id="290" r:id="rId14"/>
    <p:sldId id="29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1E5AD1C-7918-4E76-8D6B-AEAC5B14874D}">
          <p14:sldIdLst>
            <p14:sldId id="257"/>
            <p14:sldId id="271"/>
            <p14:sldId id="275"/>
            <p14:sldId id="286"/>
            <p14:sldId id="276"/>
            <p14:sldId id="280"/>
          </p14:sldIdLst>
        </p14:section>
        <p14:section name="Untitled Section" id="{341CDC69-82F3-4525-B706-F87B00849B35}">
          <p14:sldIdLst>
            <p14:sldId id="282"/>
            <p14:sldId id="288"/>
            <p14:sldId id="291"/>
            <p14:sldId id="287"/>
            <p14:sldId id="284"/>
            <p14:sldId id="289"/>
            <p14:sldId id="290"/>
            <p14:sldId id="29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p:scale>
          <a:sx n="85" d="100"/>
          <a:sy n="85" d="100"/>
        </p:scale>
        <p:origin x="40"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F2F67B-4002-49C8-AE53-486C0DC0F8BC}" type="datetimeFigureOut">
              <a:rPr lang="en-US" smtClean="0"/>
              <a:t>5/20/2020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7A5704-90DF-40E1-A78D-BE6FCCE5D587}" type="slidenum">
              <a:rPr lang="en-US" smtClean="0"/>
              <a:t>‹#›</a:t>
            </a:fld>
            <a:endParaRPr lang="en-US"/>
          </a:p>
        </p:txBody>
      </p:sp>
    </p:spTree>
    <p:extLst>
      <p:ext uri="{BB962C8B-B14F-4D97-AF65-F5344CB8AC3E}">
        <p14:creationId xmlns:p14="http://schemas.microsoft.com/office/powerpoint/2010/main" val="3819199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D3E2B-2EF4-45CF-828F-CE1BD1CB65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E24B48-9EF2-4146-9BF7-BB406FD635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397883-3F3D-46A3-AC0A-036BEF5D7F72}"/>
              </a:ext>
            </a:extLst>
          </p:cNvPr>
          <p:cNvSpPr>
            <a:spLocks noGrp="1"/>
          </p:cNvSpPr>
          <p:nvPr>
            <p:ph type="dt" sz="half" idx="10"/>
          </p:nvPr>
        </p:nvSpPr>
        <p:spPr/>
        <p:txBody>
          <a:bodyPr/>
          <a:lstStyle/>
          <a:p>
            <a:fld id="{2C924AB5-C3D9-4F44-98FE-720955751B37}" type="datetimeFigureOut">
              <a:rPr lang="en-US" smtClean="0"/>
              <a:t>5/20/2020</a:t>
            </a:fld>
            <a:endParaRPr lang="en-US"/>
          </a:p>
        </p:txBody>
      </p:sp>
      <p:sp>
        <p:nvSpPr>
          <p:cNvPr id="5" name="Footer Placeholder 4">
            <a:extLst>
              <a:ext uri="{FF2B5EF4-FFF2-40B4-BE49-F238E27FC236}">
                <a16:creationId xmlns:a16="http://schemas.microsoft.com/office/drawing/2014/main" id="{8E76BD69-DDEA-435E-82AB-4170C46BE0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E269DD-FF4E-400F-8375-604CE5C528B3}"/>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4858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0676E-8BC2-4660-81E1-B02D9FCE7A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C130279-6E57-454D-8D0F-CF5B310493D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C0C404-DB89-46DE-831A-EC011F35D9AA}"/>
              </a:ext>
            </a:extLst>
          </p:cNvPr>
          <p:cNvSpPr>
            <a:spLocks noGrp="1"/>
          </p:cNvSpPr>
          <p:nvPr>
            <p:ph type="dt" sz="half" idx="10"/>
          </p:nvPr>
        </p:nvSpPr>
        <p:spPr/>
        <p:txBody>
          <a:bodyPr/>
          <a:lstStyle/>
          <a:p>
            <a:fld id="{2C924AB5-C3D9-4F44-98FE-720955751B37}" type="datetimeFigureOut">
              <a:rPr lang="en-US" smtClean="0"/>
              <a:t>5/20/2020</a:t>
            </a:fld>
            <a:endParaRPr lang="en-US"/>
          </a:p>
        </p:txBody>
      </p:sp>
      <p:sp>
        <p:nvSpPr>
          <p:cNvPr id="5" name="Footer Placeholder 4">
            <a:extLst>
              <a:ext uri="{FF2B5EF4-FFF2-40B4-BE49-F238E27FC236}">
                <a16:creationId xmlns:a16="http://schemas.microsoft.com/office/drawing/2014/main" id="{B117642C-8825-4CC1-A7ED-C93EC0E00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56E483-967A-4DF2-9A20-5B9D6C8DD6D9}"/>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178343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AA4532-E7AA-40BA-9E20-BB15C3481C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229F81-10E6-41A3-AB2C-B829D8F965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325D1D-50CD-47C6-9879-1C4E750DF595}"/>
              </a:ext>
            </a:extLst>
          </p:cNvPr>
          <p:cNvSpPr>
            <a:spLocks noGrp="1"/>
          </p:cNvSpPr>
          <p:nvPr>
            <p:ph type="dt" sz="half" idx="10"/>
          </p:nvPr>
        </p:nvSpPr>
        <p:spPr/>
        <p:txBody>
          <a:bodyPr/>
          <a:lstStyle/>
          <a:p>
            <a:fld id="{2C924AB5-C3D9-4F44-98FE-720955751B37}" type="datetimeFigureOut">
              <a:rPr lang="en-US" smtClean="0"/>
              <a:t>5/20/2020</a:t>
            </a:fld>
            <a:endParaRPr lang="en-US"/>
          </a:p>
        </p:txBody>
      </p:sp>
      <p:sp>
        <p:nvSpPr>
          <p:cNvPr id="5" name="Footer Placeholder 4">
            <a:extLst>
              <a:ext uri="{FF2B5EF4-FFF2-40B4-BE49-F238E27FC236}">
                <a16:creationId xmlns:a16="http://schemas.microsoft.com/office/drawing/2014/main" id="{BD05FFEC-11F1-428E-B952-8D64517483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84C43E-C272-4D2E-85EA-E527CC96D1A8}"/>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81518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D53BD-F595-4CAF-9799-644CD8B4FE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D0DC29-D326-412A-9F5E-82D6F6CC0D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8B3120-674A-4D1D-8D74-3C8C0A4BFDF5}"/>
              </a:ext>
            </a:extLst>
          </p:cNvPr>
          <p:cNvSpPr>
            <a:spLocks noGrp="1"/>
          </p:cNvSpPr>
          <p:nvPr>
            <p:ph type="dt" sz="half" idx="10"/>
          </p:nvPr>
        </p:nvSpPr>
        <p:spPr/>
        <p:txBody>
          <a:bodyPr/>
          <a:lstStyle/>
          <a:p>
            <a:fld id="{2C924AB5-C3D9-4F44-98FE-720955751B37}" type="datetimeFigureOut">
              <a:rPr lang="en-US" smtClean="0"/>
              <a:t>5/20/2020</a:t>
            </a:fld>
            <a:endParaRPr lang="en-US"/>
          </a:p>
        </p:txBody>
      </p:sp>
      <p:sp>
        <p:nvSpPr>
          <p:cNvPr id="5" name="Footer Placeholder 4">
            <a:extLst>
              <a:ext uri="{FF2B5EF4-FFF2-40B4-BE49-F238E27FC236}">
                <a16:creationId xmlns:a16="http://schemas.microsoft.com/office/drawing/2014/main" id="{3D92EBFE-C634-421D-B6BA-5D37AF2F8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320D36-06FA-455A-B268-1702F2493678}"/>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619453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8A430-ABEF-4414-80B5-D8990E579F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AE2000-F1F9-4BF0-8FE4-8897D8AE98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3E0094-F51B-49E9-9108-596330C52E7C}"/>
              </a:ext>
            </a:extLst>
          </p:cNvPr>
          <p:cNvSpPr>
            <a:spLocks noGrp="1"/>
          </p:cNvSpPr>
          <p:nvPr>
            <p:ph type="dt" sz="half" idx="10"/>
          </p:nvPr>
        </p:nvSpPr>
        <p:spPr/>
        <p:txBody>
          <a:bodyPr/>
          <a:lstStyle/>
          <a:p>
            <a:fld id="{2C924AB5-C3D9-4F44-98FE-720955751B37}" type="datetimeFigureOut">
              <a:rPr lang="en-US" smtClean="0"/>
              <a:t>5/20/2020</a:t>
            </a:fld>
            <a:endParaRPr lang="en-US"/>
          </a:p>
        </p:txBody>
      </p:sp>
      <p:sp>
        <p:nvSpPr>
          <p:cNvPr id="5" name="Footer Placeholder 4">
            <a:extLst>
              <a:ext uri="{FF2B5EF4-FFF2-40B4-BE49-F238E27FC236}">
                <a16:creationId xmlns:a16="http://schemas.microsoft.com/office/drawing/2014/main" id="{6DCFF3AB-3B27-44FF-9D8A-35B32AB3A4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17EF8-5669-4DFF-BADD-4E5BED6A725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844029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FA199-FEC5-49AB-A5A6-5C19758A4E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609D22-6368-4A12-B4C0-08EAD0799D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6D9E49B-CB1B-4DC6-800E-7243360ECC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CF62352-11F4-4880-A3E0-2C40BB2809AE}"/>
              </a:ext>
            </a:extLst>
          </p:cNvPr>
          <p:cNvSpPr>
            <a:spLocks noGrp="1"/>
          </p:cNvSpPr>
          <p:nvPr>
            <p:ph type="dt" sz="half" idx="10"/>
          </p:nvPr>
        </p:nvSpPr>
        <p:spPr/>
        <p:txBody>
          <a:bodyPr/>
          <a:lstStyle/>
          <a:p>
            <a:fld id="{2C924AB5-C3D9-4F44-98FE-720955751B37}" type="datetimeFigureOut">
              <a:rPr lang="en-US" smtClean="0"/>
              <a:t>5/20/2020</a:t>
            </a:fld>
            <a:endParaRPr lang="en-US"/>
          </a:p>
        </p:txBody>
      </p:sp>
      <p:sp>
        <p:nvSpPr>
          <p:cNvPr id="6" name="Footer Placeholder 5">
            <a:extLst>
              <a:ext uri="{FF2B5EF4-FFF2-40B4-BE49-F238E27FC236}">
                <a16:creationId xmlns:a16="http://schemas.microsoft.com/office/drawing/2014/main" id="{A172D2A7-B971-4D17-8D7B-73D7C7A9FE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47F385-086D-406D-8298-8EB7FE41C381}"/>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3721185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145C0-7F05-408D-965C-590069DE80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A63B30E-3917-4247-AB3C-878B72FD3A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5EFBEE-BCB4-44D2-BD79-CD8F38C329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D0ADEC-58CE-4D3E-A3C4-10B10A6AF3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14521C-35BD-481A-9CC8-DD8752EB78B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D3922F-33FB-4360-9A2D-CECD51A4692D}"/>
              </a:ext>
            </a:extLst>
          </p:cNvPr>
          <p:cNvSpPr>
            <a:spLocks noGrp="1"/>
          </p:cNvSpPr>
          <p:nvPr>
            <p:ph type="dt" sz="half" idx="10"/>
          </p:nvPr>
        </p:nvSpPr>
        <p:spPr/>
        <p:txBody>
          <a:bodyPr/>
          <a:lstStyle/>
          <a:p>
            <a:fld id="{2C924AB5-C3D9-4F44-98FE-720955751B37}" type="datetimeFigureOut">
              <a:rPr lang="en-US" smtClean="0"/>
              <a:t>5/20/2020</a:t>
            </a:fld>
            <a:endParaRPr lang="en-US"/>
          </a:p>
        </p:txBody>
      </p:sp>
      <p:sp>
        <p:nvSpPr>
          <p:cNvPr id="8" name="Footer Placeholder 7">
            <a:extLst>
              <a:ext uri="{FF2B5EF4-FFF2-40B4-BE49-F238E27FC236}">
                <a16:creationId xmlns:a16="http://schemas.microsoft.com/office/drawing/2014/main" id="{55AA05DE-D834-48D8-8810-71FABF012FD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021432-891D-4AC5-8F6A-26451BDDDE6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02703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D4B2D-2825-4FEE-A378-1CF0666CB1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B87A5C-75A5-4C13-956C-27C6E9E7C68E}"/>
              </a:ext>
            </a:extLst>
          </p:cNvPr>
          <p:cNvSpPr>
            <a:spLocks noGrp="1"/>
          </p:cNvSpPr>
          <p:nvPr>
            <p:ph type="dt" sz="half" idx="10"/>
          </p:nvPr>
        </p:nvSpPr>
        <p:spPr/>
        <p:txBody>
          <a:bodyPr/>
          <a:lstStyle/>
          <a:p>
            <a:fld id="{2C924AB5-C3D9-4F44-98FE-720955751B37}" type="datetimeFigureOut">
              <a:rPr lang="en-US" smtClean="0"/>
              <a:t>5/20/2020</a:t>
            </a:fld>
            <a:endParaRPr lang="en-US"/>
          </a:p>
        </p:txBody>
      </p:sp>
      <p:sp>
        <p:nvSpPr>
          <p:cNvPr id="4" name="Footer Placeholder 3">
            <a:extLst>
              <a:ext uri="{FF2B5EF4-FFF2-40B4-BE49-F238E27FC236}">
                <a16:creationId xmlns:a16="http://schemas.microsoft.com/office/drawing/2014/main" id="{7F00AA5C-8586-4E0D-AD66-949D45512D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70A6E8-1257-4C7A-8413-81B48077844F}"/>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104659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3960D2-C952-4488-9768-10A3B0287CB0}"/>
              </a:ext>
            </a:extLst>
          </p:cNvPr>
          <p:cNvSpPr>
            <a:spLocks noGrp="1"/>
          </p:cNvSpPr>
          <p:nvPr>
            <p:ph type="dt" sz="half" idx="10"/>
          </p:nvPr>
        </p:nvSpPr>
        <p:spPr/>
        <p:txBody>
          <a:bodyPr/>
          <a:lstStyle/>
          <a:p>
            <a:fld id="{2C924AB5-C3D9-4F44-98FE-720955751B37}" type="datetimeFigureOut">
              <a:rPr lang="en-US" smtClean="0"/>
              <a:t>5/20/2020</a:t>
            </a:fld>
            <a:endParaRPr lang="en-US"/>
          </a:p>
        </p:txBody>
      </p:sp>
      <p:sp>
        <p:nvSpPr>
          <p:cNvPr id="3" name="Footer Placeholder 2">
            <a:extLst>
              <a:ext uri="{FF2B5EF4-FFF2-40B4-BE49-F238E27FC236}">
                <a16:creationId xmlns:a16="http://schemas.microsoft.com/office/drawing/2014/main" id="{37675504-BFDC-4D6D-849A-3B3104D02C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97BA100-CFAB-4E0A-885D-94BA14E8534A}"/>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292862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EB6C-D5BF-424E-8DC3-07EE463009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A0837B-A01E-491F-A015-54EC1CBED4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07BC37-C2F8-453E-B794-FCCE50E17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AC38E5-9E7F-457F-ABB9-C287E3C7F867}"/>
              </a:ext>
            </a:extLst>
          </p:cNvPr>
          <p:cNvSpPr>
            <a:spLocks noGrp="1"/>
          </p:cNvSpPr>
          <p:nvPr>
            <p:ph type="dt" sz="half" idx="10"/>
          </p:nvPr>
        </p:nvSpPr>
        <p:spPr/>
        <p:txBody>
          <a:bodyPr/>
          <a:lstStyle/>
          <a:p>
            <a:fld id="{2C924AB5-C3D9-4F44-98FE-720955751B37}" type="datetimeFigureOut">
              <a:rPr lang="en-US" smtClean="0"/>
              <a:t>5/20/2020</a:t>
            </a:fld>
            <a:endParaRPr lang="en-US"/>
          </a:p>
        </p:txBody>
      </p:sp>
      <p:sp>
        <p:nvSpPr>
          <p:cNvPr id="6" name="Footer Placeholder 5">
            <a:extLst>
              <a:ext uri="{FF2B5EF4-FFF2-40B4-BE49-F238E27FC236}">
                <a16:creationId xmlns:a16="http://schemas.microsoft.com/office/drawing/2014/main" id="{BD4E0030-9687-4D4C-AE78-673AE6CD9D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4CDE02-6195-417C-977B-A1F8CE325FAA}"/>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693472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252B-2AFB-4054-A712-A2B35F0125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268E63-EDD3-4A3C-8D92-EBC8F493EF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A2B8E0-4058-472D-AD36-74CB067179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2A201D-F9F3-4EC3-ADDC-9C8EE71540FF}"/>
              </a:ext>
            </a:extLst>
          </p:cNvPr>
          <p:cNvSpPr>
            <a:spLocks noGrp="1"/>
          </p:cNvSpPr>
          <p:nvPr>
            <p:ph type="dt" sz="half" idx="10"/>
          </p:nvPr>
        </p:nvSpPr>
        <p:spPr/>
        <p:txBody>
          <a:bodyPr/>
          <a:lstStyle/>
          <a:p>
            <a:fld id="{2C924AB5-C3D9-4F44-98FE-720955751B37}" type="datetimeFigureOut">
              <a:rPr lang="en-US" smtClean="0"/>
              <a:t>5/20/2020</a:t>
            </a:fld>
            <a:endParaRPr lang="en-US"/>
          </a:p>
        </p:txBody>
      </p:sp>
      <p:sp>
        <p:nvSpPr>
          <p:cNvPr id="6" name="Footer Placeholder 5">
            <a:extLst>
              <a:ext uri="{FF2B5EF4-FFF2-40B4-BE49-F238E27FC236}">
                <a16:creationId xmlns:a16="http://schemas.microsoft.com/office/drawing/2014/main" id="{2F73EB49-3174-4F52-B19F-61AE29C095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65CB56-91AF-4B8C-AA77-125E27FC3F50}"/>
              </a:ext>
            </a:extLst>
          </p:cNvPr>
          <p:cNvSpPr>
            <a:spLocks noGrp="1"/>
          </p:cNvSpPr>
          <p:nvPr>
            <p:ph type="sldNum" sz="quarter" idx="12"/>
          </p:nvPr>
        </p:nvSpPr>
        <p:spPr/>
        <p:txBody>
          <a:bodyPr/>
          <a:lstStyle/>
          <a:p>
            <a:fld id="{1801AE85-9DED-47D5-B72F-0F282A997ACE}" type="slidenum">
              <a:rPr lang="en-US" smtClean="0"/>
              <a:t>‹#›</a:t>
            </a:fld>
            <a:endParaRPr lang="en-US"/>
          </a:p>
        </p:txBody>
      </p:sp>
    </p:spTree>
    <p:extLst>
      <p:ext uri="{BB962C8B-B14F-4D97-AF65-F5344CB8AC3E}">
        <p14:creationId xmlns:p14="http://schemas.microsoft.com/office/powerpoint/2010/main" val="1507208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A09A76-6E78-4C48-A411-D49BEA2455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36774C-D619-4E28-AF1D-8B7B1ECD7C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66C4F0-B805-47EC-872D-6CCDB78EA2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924AB5-C3D9-4F44-98FE-720955751B37}" type="datetimeFigureOut">
              <a:rPr lang="en-US" smtClean="0"/>
              <a:t>5/20/2020</a:t>
            </a:fld>
            <a:endParaRPr lang="en-US"/>
          </a:p>
        </p:txBody>
      </p:sp>
      <p:sp>
        <p:nvSpPr>
          <p:cNvPr id="5" name="Footer Placeholder 4">
            <a:extLst>
              <a:ext uri="{FF2B5EF4-FFF2-40B4-BE49-F238E27FC236}">
                <a16:creationId xmlns:a16="http://schemas.microsoft.com/office/drawing/2014/main" id="{87F02760-4C40-4534-B2E8-0EC6565FE7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E36421A-0F4F-4CB1-8E87-0C58116935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1AE85-9DED-47D5-B72F-0F282A997ACE}" type="slidenum">
              <a:rPr lang="en-US" smtClean="0"/>
              <a:t>‹#›</a:t>
            </a:fld>
            <a:endParaRPr lang="en-US"/>
          </a:p>
        </p:txBody>
      </p:sp>
    </p:spTree>
    <p:extLst>
      <p:ext uri="{BB962C8B-B14F-4D97-AF65-F5344CB8AC3E}">
        <p14:creationId xmlns:p14="http://schemas.microsoft.com/office/powerpoint/2010/main" val="2647448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archeslanguageschool.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examples.yourdictionary.com/examples/examples-of-paragraph-development.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648130" y="1453661"/>
            <a:ext cx="10515600" cy="1765578"/>
          </a:xfrm>
        </p:spPr>
        <p:txBody>
          <a:bodyPr>
            <a:normAutofit fontScale="90000"/>
          </a:bodyPr>
          <a:lstStyle/>
          <a:p>
            <a:pPr algn="ctr"/>
            <a:br>
              <a:rPr lang="en-US" sz="3200" b="1" i="1" dirty="0">
                <a:latin typeface="+mn-lt"/>
              </a:rPr>
            </a:br>
            <a:br>
              <a:rPr lang="en-US" sz="3200" b="1" i="1" dirty="0">
                <a:latin typeface="+mn-lt"/>
              </a:rPr>
            </a:br>
            <a:r>
              <a:rPr lang="en-US" sz="3600" b="1" i="1" dirty="0">
                <a:latin typeface="+mn-lt"/>
              </a:rPr>
              <a:t>TOEFL</a:t>
            </a:r>
            <a:r>
              <a:rPr lang="en-US" sz="3600" b="1" dirty="0">
                <a:latin typeface="+mn-lt"/>
              </a:rPr>
              <a:t>® Test Prep</a:t>
            </a:r>
            <a:br>
              <a:rPr lang="en-US" sz="3600" b="1" dirty="0">
                <a:latin typeface="+mn-lt"/>
              </a:rPr>
            </a:br>
            <a:r>
              <a:rPr lang="en-US" sz="2700" dirty="0">
                <a:latin typeface="+mn-lt"/>
              </a:rPr>
              <a:t>By Arches Educational Services</a:t>
            </a:r>
            <a:br>
              <a:rPr lang="en-US" sz="2700" b="1" dirty="0">
                <a:latin typeface="+mn-lt"/>
              </a:rPr>
            </a:br>
            <a:r>
              <a:rPr lang="en-US" sz="2200" b="1" dirty="0">
                <a:latin typeface="+mn-lt"/>
                <a:hlinkClick r:id="rId2"/>
              </a:rPr>
              <a:t>www.archeslanguageschool.com</a:t>
            </a:r>
            <a:br>
              <a:rPr lang="en-US" sz="2200" b="1" dirty="0">
                <a:latin typeface="+mn-lt"/>
              </a:rPr>
            </a:br>
            <a:br>
              <a:rPr lang="en-US" sz="2200" b="1" dirty="0">
                <a:latin typeface="+mn-lt"/>
              </a:rPr>
            </a:br>
            <a:r>
              <a:rPr lang="en-US" sz="2200" b="1" dirty="0">
                <a:latin typeface="+mn-lt"/>
              </a:rPr>
              <a:t> </a:t>
            </a:r>
            <a:br>
              <a:rPr lang="en-US" sz="3200" b="1" dirty="0">
                <a:latin typeface="+mn-lt"/>
              </a:rPr>
            </a:br>
            <a:endParaRPr lang="en-US" sz="3200" b="1" dirty="0">
              <a:latin typeface="+mn-lt"/>
            </a:endParaRPr>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
        <p:nvSpPr>
          <p:cNvPr id="6" name="TextBox 5">
            <a:extLst>
              <a:ext uri="{FF2B5EF4-FFF2-40B4-BE49-F238E27FC236}">
                <a16:creationId xmlns:a16="http://schemas.microsoft.com/office/drawing/2014/main" id="{5906D438-A24C-44B4-8003-2ED9B69F95F4}"/>
              </a:ext>
            </a:extLst>
          </p:cNvPr>
          <p:cNvSpPr txBox="1"/>
          <p:nvPr/>
        </p:nvSpPr>
        <p:spPr>
          <a:xfrm>
            <a:off x="1111921" y="2656891"/>
            <a:ext cx="9238891" cy="1384995"/>
          </a:xfrm>
          <a:prstGeom prst="rect">
            <a:avLst/>
          </a:prstGeom>
          <a:noFill/>
        </p:spPr>
        <p:txBody>
          <a:bodyPr wrap="square" rtlCol="0">
            <a:spAutoFit/>
          </a:bodyPr>
          <a:lstStyle/>
          <a:p>
            <a:pPr algn="ctr"/>
            <a:endParaRPr lang="en-US" sz="2800" b="1" dirty="0"/>
          </a:p>
          <a:p>
            <a:pPr algn="ctr"/>
            <a:r>
              <a:rPr lang="en-US" sz="2800" b="1" dirty="0"/>
              <a:t>Writing Section</a:t>
            </a:r>
          </a:p>
          <a:p>
            <a:pPr algn="ctr"/>
            <a:r>
              <a:rPr lang="en-US" sz="2800" b="1" dirty="0"/>
              <a:t>Part A: The Basic Paragraph Structure</a:t>
            </a:r>
            <a:endParaRPr lang="en-US" sz="2800" dirty="0"/>
          </a:p>
        </p:txBody>
      </p:sp>
    </p:spTree>
    <p:extLst>
      <p:ext uri="{BB962C8B-B14F-4D97-AF65-F5344CB8AC3E}">
        <p14:creationId xmlns:p14="http://schemas.microsoft.com/office/powerpoint/2010/main" val="172596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6DB2C-E2A6-464B-B155-A0B605CE7569}"/>
              </a:ext>
            </a:extLst>
          </p:cNvPr>
          <p:cNvSpPr>
            <a:spLocks noGrp="1"/>
          </p:cNvSpPr>
          <p:nvPr>
            <p:ph type="title"/>
          </p:nvPr>
        </p:nvSpPr>
        <p:spPr/>
        <p:txBody>
          <a:bodyPr>
            <a:normAutofit/>
          </a:bodyPr>
          <a:lstStyle/>
          <a:p>
            <a:pPr algn="ctr"/>
            <a:r>
              <a:rPr lang="en-US" sz="3200" b="1" dirty="0">
                <a:latin typeface="+mn-lt"/>
              </a:rPr>
              <a:t>7. A Paragraph Outline</a:t>
            </a:r>
          </a:p>
        </p:txBody>
      </p:sp>
      <p:sp>
        <p:nvSpPr>
          <p:cNvPr id="3" name="Content Placeholder 2">
            <a:extLst>
              <a:ext uri="{FF2B5EF4-FFF2-40B4-BE49-F238E27FC236}">
                <a16:creationId xmlns:a16="http://schemas.microsoft.com/office/drawing/2014/main" id="{0A173809-6728-4E90-A5EA-5E6CF741AB62}"/>
              </a:ext>
            </a:extLst>
          </p:cNvPr>
          <p:cNvSpPr>
            <a:spLocks noGrp="1"/>
          </p:cNvSpPr>
          <p:nvPr>
            <p:ph idx="1"/>
          </p:nvPr>
        </p:nvSpPr>
        <p:spPr/>
        <p:txBody>
          <a:bodyPr>
            <a:normAutofit/>
          </a:bodyPr>
          <a:lstStyle/>
          <a:p>
            <a:pPr marL="0" indent="0" algn="just">
              <a:buNone/>
            </a:pPr>
            <a:r>
              <a:rPr lang="en-US" dirty="0"/>
              <a:t>Once a topic has been chosen, and ideas have been generated through brainstorming, the last step a writer can perform in the prewriting stage of a paragraph is creating an outline. An outline allows a writer to categorize the main points, to organize the paragraph into an order that makes sense, and to make sure that each idea can be fully developed. Essentially, an outline helps prevent a writer from getting stuck when performing the actual writing of the piece, because it will provide a clear map of what the topic, supporting and conclusion sentence is.  </a:t>
            </a:r>
          </a:p>
        </p:txBody>
      </p:sp>
      <p:pic>
        <p:nvPicPr>
          <p:cNvPr id="6" name="Picture 5">
            <a:extLst>
              <a:ext uri="{FF2B5EF4-FFF2-40B4-BE49-F238E27FC236}">
                <a16:creationId xmlns:a16="http://schemas.microsoft.com/office/drawing/2014/main" id="{7E9124E2-68B3-4338-B740-95FCF5D0D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3342958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200E-126A-4479-8E42-998EE31954DD}"/>
              </a:ext>
            </a:extLst>
          </p:cNvPr>
          <p:cNvSpPr>
            <a:spLocks noGrp="1"/>
          </p:cNvSpPr>
          <p:nvPr>
            <p:ph type="title"/>
          </p:nvPr>
        </p:nvSpPr>
        <p:spPr>
          <a:xfrm>
            <a:off x="470054" y="500062"/>
            <a:ext cx="10515600" cy="1325563"/>
          </a:xfrm>
        </p:spPr>
        <p:txBody>
          <a:bodyPr>
            <a:normAutofit/>
          </a:bodyPr>
          <a:lstStyle/>
          <a:p>
            <a:pPr algn="ctr"/>
            <a:r>
              <a:rPr lang="en-US" sz="3200" b="1" dirty="0">
                <a:latin typeface="+mn-lt"/>
              </a:rPr>
              <a:t>8. Recommended General Paragraph Outline</a:t>
            </a:r>
          </a:p>
        </p:txBody>
      </p:sp>
      <p:sp>
        <p:nvSpPr>
          <p:cNvPr id="3" name="Content Placeholder 2">
            <a:extLst>
              <a:ext uri="{FF2B5EF4-FFF2-40B4-BE49-F238E27FC236}">
                <a16:creationId xmlns:a16="http://schemas.microsoft.com/office/drawing/2014/main" id="{88475F4F-397D-4D24-8371-E6D92A5CF4F7}"/>
              </a:ext>
            </a:extLst>
          </p:cNvPr>
          <p:cNvSpPr>
            <a:spLocks noGrp="1"/>
          </p:cNvSpPr>
          <p:nvPr>
            <p:ph idx="1"/>
          </p:nvPr>
        </p:nvSpPr>
        <p:spPr>
          <a:xfrm>
            <a:off x="838199" y="1825625"/>
            <a:ext cx="10883747" cy="4057382"/>
          </a:xfrm>
        </p:spPr>
        <p:txBody>
          <a:bodyPr>
            <a:normAutofit/>
          </a:bodyPr>
          <a:lstStyle/>
          <a:p>
            <a:pPr marL="0" indent="0" algn="just">
              <a:buNone/>
            </a:pPr>
            <a:r>
              <a:rPr lang="en-US" b="1" dirty="0"/>
              <a:t>1.  </a:t>
            </a:r>
            <a:r>
              <a:rPr lang="en-US" dirty="0"/>
              <a:t>Topic Sentence </a:t>
            </a:r>
            <a:r>
              <a:rPr lang="en-US" sz="2400" dirty="0"/>
              <a:t>(main idea)</a:t>
            </a:r>
          </a:p>
          <a:p>
            <a:pPr marL="0" indent="0" algn="just">
              <a:buNone/>
            </a:pPr>
            <a:r>
              <a:rPr lang="en-US" dirty="0"/>
              <a:t>    </a:t>
            </a:r>
            <a:r>
              <a:rPr lang="en-US" b="1" dirty="0"/>
              <a:t>1.1. </a:t>
            </a:r>
            <a:r>
              <a:rPr lang="en-US" dirty="0"/>
              <a:t>First Supporting Sentence </a:t>
            </a:r>
            <a:r>
              <a:rPr lang="en-US" sz="2400" dirty="0"/>
              <a:t>(supports the topic sentence)</a:t>
            </a:r>
          </a:p>
          <a:p>
            <a:pPr marL="0" indent="0" algn="just">
              <a:buNone/>
            </a:pPr>
            <a:r>
              <a:rPr lang="en-US" dirty="0"/>
              <a:t>         </a:t>
            </a:r>
            <a:r>
              <a:rPr lang="en-US" b="1" dirty="0"/>
              <a:t>1.1.1</a:t>
            </a:r>
            <a:r>
              <a:rPr lang="en-US" dirty="0"/>
              <a:t>. Example, Detail or Explanation </a:t>
            </a:r>
            <a:r>
              <a:rPr lang="en-US" sz="2400" dirty="0"/>
              <a:t>(expand supporting sentence 1)</a:t>
            </a:r>
          </a:p>
          <a:p>
            <a:pPr marL="0" indent="0" algn="just">
              <a:buNone/>
            </a:pPr>
            <a:r>
              <a:rPr lang="en-US" b="1" dirty="0"/>
              <a:t>    1.2. </a:t>
            </a:r>
            <a:r>
              <a:rPr lang="en-US" dirty="0"/>
              <a:t>Second Supporting Sentence </a:t>
            </a:r>
            <a:r>
              <a:rPr lang="en-US" sz="2400" dirty="0"/>
              <a:t>(supports the topic sentence)</a:t>
            </a:r>
          </a:p>
          <a:p>
            <a:pPr marL="0" indent="0" algn="just">
              <a:buNone/>
            </a:pPr>
            <a:r>
              <a:rPr lang="en-US" dirty="0"/>
              <a:t>         </a:t>
            </a:r>
            <a:r>
              <a:rPr lang="en-US" b="1" dirty="0"/>
              <a:t>1.2.1. </a:t>
            </a:r>
            <a:r>
              <a:rPr lang="en-US" dirty="0"/>
              <a:t>Example, Detail or Explanation </a:t>
            </a:r>
            <a:r>
              <a:rPr lang="en-US" sz="2400" dirty="0"/>
              <a:t>(expand supporting sentence 2)</a:t>
            </a:r>
            <a:endParaRPr lang="en-US" dirty="0"/>
          </a:p>
          <a:p>
            <a:pPr marL="0" indent="0" algn="just">
              <a:buNone/>
            </a:pPr>
            <a:r>
              <a:rPr lang="en-US" b="1" dirty="0"/>
              <a:t>    1.3. </a:t>
            </a:r>
            <a:r>
              <a:rPr lang="en-US" dirty="0"/>
              <a:t>Third Supporting Sentence </a:t>
            </a:r>
            <a:r>
              <a:rPr lang="en-US" sz="2400" dirty="0"/>
              <a:t>(supports the topic sentence)</a:t>
            </a:r>
          </a:p>
          <a:p>
            <a:pPr marL="0" indent="0" algn="just">
              <a:buNone/>
            </a:pPr>
            <a:r>
              <a:rPr lang="en-US" dirty="0"/>
              <a:t>         </a:t>
            </a:r>
            <a:r>
              <a:rPr lang="en-US" b="1" dirty="0"/>
              <a:t>1.3.1. </a:t>
            </a:r>
            <a:r>
              <a:rPr lang="en-US" dirty="0"/>
              <a:t>Example, Detail or Explanation </a:t>
            </a:r>
            <a:r>
              <a:rPr lang="en-US" sz="2400" dirty="0"/>
              <a:t>(expand supporting sentence 3)</a:t>
            </a:r>
          </a:p>
          <a:p>
            <a:pPr marL="0" indent="0" algn="just">
              <a:buNone/>
            </a:pPr>
            <a:r>
              <a:rPr lang="en-US" b="1" dirty="0"/>
              <a:t>2</a:t>
            </a:r>
            <a:r>
              <a:rPr lang="en-US" dirty="0"/>
              <a:t>. Conclusion Sentence (</a:t>
            </a:r>
            <a:r>
              <a:rPr lang="en-US" sz="2400" dirty="0"/>
              <a:t>paraphrases the topic sentence)</a:t>
            </a:r>
          </a:p>
          <a:p>
            <a:pPr marL="0" indent="0" algn="just">
              <a:buNone/>
            </a:pPr>
            <a:endParaRPr lang="en-US" dirty="0"/>
          </a:p>
          <a:p>
            <a:pPr marL="0" indent="0" algn="just">
              <a:buNone/>
            </a:pPr>
            <a:endParaRPr lang="en-US" dirty="0"/>
          </a:p>
          <a:p>
            <a:pPr marL="514350" indent="-514350" algn="just">
              <a:buAutoNum type="alphaUcPeriod"/>
            </a:pPr>
            <a:endParaRPr lang="en-US" dirty="0"/>
          </a:p>
        </p:txBody>
      </p:sp>
      <p:pic>
        <p:nvPicPr>
          <p:cNvPr id="4" name="Picture 3">
            <a:extLst>
              <a:ext uri="{FF2B5EF4-FFF2-40B4-BE49-F238E27FC236}">
                <a16:creationId xmlns:a16="http://schemas.microsoft.com/office/drawing/2014/main" id="{8EB6EAC0-13F7-460F-8903-1135975AD7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1773" y="483994"/>
            <a:ext cx="1592027" cy="981998"/>
          </a:xfrm>
          <a:prstGeom prst="rect">
            <a:avLst/>
          </a:prstGeom>
        </p:spPr>
      </p:pic>
    </p:spTree>
    <p:extLst>
      <p:ext uri="{BB962C8B-B14F-4D97-AF65-F5344CB8AC3E}">
        <p14:creationId xmlns:p14="http://schemas.microsoft.com/office/powerpoint/2010/main" val="491505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200E-126A-4479-8E42-998EE31954DD}"/>
              </a:ext>
            </a:extLst>
          </p:cNvPr>
          <p:cNvSpPr>
            <a:spLocks noGrp="1"/>
          </p:cNvSpPr>
          <p:nvPr>
            <p:ph type="title"/>
          </p:nvPr>
        </p:nvSpPr>
        <p:spPr/>
        <p:txBody>
          <a:bodyPr>
            <a:normAutofit/>
          </a:bodyPr>
          <a:lstStyle/>
          <a:p>
            <a:pPr algn="ctr"/>
            <a:r>
              <a:rPr lang="en-US" sz="3200" b="1" dirty="0">
                <a:latin typeface="+mn-lt"/>
              </a:rPr>
              <a:t>9. Sample Paragraph Outline</a:t>
            </a:r>
          </a:p>
        </p:txBody>
      </p:sp>
      <p:sp>
        <p:nvSpPr>
          <p:cNvPr id="3" name="Content Placeholder 2">
            <a:extLst>
              <a:ext uri="{FF2B5EF4-FFF2-40B4-BE49-F238E27FC236}">
                <a16:creationId xmlns:a16="http://schemas.microsoft.com/office/drawing/2014/main" id="{88475F4F-397D-4D24-8371-E6D92A5CF4F7}"/>
              </a:ext>
            </a:extLst>
          </p:cNvPr>
          <p:cNvSpPr>
            <a:spLocks noGrp="1"/>
          </p:cNvSpPr>
          <p:nvPr>
            <p:ph idx="1"/>
          </p:nvPr>
        </p:nvSpPr>
        <p:spPr>
          <a:xfrm>
            <a:off x="838199" y="1825625"/>
            <a:ext cx="10883747" cy="4057382"/>
          </a:xfrm>
        </p:spPr>
        <p:txBody>
          <a:bodyPr>
            <a:normAutofit/>
          </a:bodyPr>
          <a:lstStyle/>
          <a:p>
            <a:pPr marL="0" indent="0" algn="just">
              <a:buNone/>
            </a:pPr>
            <a:r>
              <a:rPr lang="en-US" b="1" dirty="0"/>
              <a:t>1. </a:t>
            </a:r>
            <a:r>
              <a:rPr lang="en-US" dirty="0"/>
              <a:t>Topic Sentence </a:t>
            </a:r>
            <a:r>
              <a:rPr lang="en-US" dirty="0">
                <a:solidFill>
                  <a:srgbClr val="FF0000"/>
                </a:solidFill>
              </a:rPr>
              <a:t>(Smoking and Health Hazard)</a:t>
            </a:r>
          </a:p>
          <a:p>
            <a:pPr marL="0" indent="0" algn="just">
              <a:buNone/>
            </a:pPr>
            <a:r>
              <a:rPr lang="en-US" b="1" dirty="0"/>
              <a:t>    1.1. </a:t>
            </a:r>
            <a:r>
              <a:rPr lang="en-US" dirty="0"/>
              <a:t>First Supporting Sentence </a:t>
            </a:r>
            <a:r>
              <a:rPr lang="en-US" dirty="0">
                <a:solidFill>
                  <a:srgbClr val="FF0000"/>
                </a:solidFill>
              </a:rPr>
              <a:t>(Lung Cancer)</a:t>
            </a:r>
          </a:p>
          <a:p>
            <a:pPr marL="0" indent="0" algn="just">
              <a:buNone/>
            </a:pPr>
            <a:r>
              <a:rPr lang="en-US" dirty="0"/>
              <a:t>         </a:t>
            </a:r>
            <a:r>
              <a:rPr lang="en-US" b="1" dirty="0"/>
              <a:t>1.1.1</a:t>
            </a:r>
            <a:r>
              <a:rPr lang="en-US" dirty="0"/>
              <a:t>. Example, Detail or </a:t>
            </a:r>
            <a:r>
              <a:rPr lang="en-US" u="sng" dirty="0"/>
              <a:t>Explanation</a:t>
            </a:r>
            <a:r>
              <a:rPr lang="en-US" dirty="0"/>
              <a:t> </a:t>
            </a:r>
            <a:r>
              <a:rPr lang="en-US" dirty="0">
                <a:solidFill>
                  <a:srgbClr val="FF0000"/>
                </a:solidFill>
              </a:rPr>
              <a:t>(Abnormal Cell Growth)</a:t>
            </a:r>
          </a:p>
          <a:p>
            <a:pPr marL="0" indent="0" algn="just">
              <a:buNone/>
            </a:pPr>
            <a:r>
              <a:rPr lang="en-US" dirty="0">
                <a:solidFill>
                  <a:srgbClr val="FF0000"/>
                </a:solidFill>
              </a:rPr>
              <a:t>    </a:t>
            </a:r>
            <a:r>
              <a:rPr lang="en-US" b="1" dirty="0"/>
              <a:t>1.2. </a:t>
            </a:r>
            <a:r>
              <a:rPr lang="en-US" dirty="0"/>
              <a:t>Second Supporting Sentence </a:t>
            </a:r>
            <a:r>
              <a:rPr lang="en-US" dirty="0">
                <a:solidFill>
                  <a:srgbClr val="FF0000"/>
                </a:solidFill>
              </a:rPr>
              <a:t>(Lung Diseases)</a:t>
            </a:r>
          </a:p>
          <a:p>
            <a:pPr marL="0" indent="0" algn="just">
              <a:buNone/>
            </a:pPr>
            <a:r>
              <a:rPr lang="en-US" dirty="0"/>
              <a:t>         </a:t>
            </a:r>
            <a:r>
              <a:rPr lang="en-US" b="1" dirty="0"/>
              <a:t>1.2.1. </a:t>
            </a:r>
            <a:r>
              <a:rPr lang="en-US" u="sng" dirty="0"/>
              <a:t>Example</a:t>
            </a:r>
            <a:r>
              <a:rPr lang="en-US" dirty="0"/>
              <a:t>, Detail or Explanation </a:t>
            </a:r>
            <a:r>
              <a:rPr lang="en-US" dirty="0">
                <a:solidFill>
                  <a:srgbClr val="FF0000"/>
                </a:solidFill>
              </a:rPr>
              <a:t>(Emphysema, bronchitis)</a:t>
            </a:r>
          </a:p>
          <a:p>
            <a:pPr marL="0" indent="0" algn="just">
              <a:buNone/>
            </a:pPr>
            <a:r>
              <a:rPr lang="en-US" b="1" dirty="0"/>
              <a:t>    1.3. </a:t>
            </a:r>
            <a:r>
              <a:rPr lang="en-US" dirty="0"/>
              <a:t>Third Supporting Sentence </a:t>
            </a:r>
            <a:r>
              <a:rPr lang="en-US" dirty="0">
                <a:solidFill>
                  <a:srgbClr val="FF0000"/>
                </a:solidFill>
              </a:rPr>
              <a:t>(Heart Disease)</a:t>
            </a:r>
          </a:p>
          <a:p>
            <a:pPr marL="0" indent="0" algn="just">
              <a:buNone/>
            </a:pPr>
            <a:r>
              <a:rPr lang="en-US" dirty="0"/>
              <a:t>         </a:t>
            </a:r>
            <a:r>
              <a:rPr lang="en-US" b="1" dirty="0"/>
              <a:t>1.3.1. </a:t>
            </a:r>
            <a:r>
              <a:rPr lang="en-US" dirty="0"/>
              <a:t>Example, </a:t>
            </a:r>
            <a:r>
              <a:rPr lang="en-US" u="sng" dirty="0"/>
              <a:t>Detail</a:t>
            </a:r>
            <a:r>
              <a:rPr lang="en-US" dirty="0"/>
              <a:t> or Explanation </a:t>
            </a:r>
            <a:r>
              <a:rPr lang="en-US" dirty="0">
                <a:solidFill>
                  <a:srgbClr val="FF0000"/>
                </a:solidFill>
              </a:rPr>
              <a:t>(USA Court Cases)</a:t>
            </a:r>
          </a:p>
          <a:p>
            <a:pPr marL="0" indent="0" algn="just">
              <a:buNone/>
            </a:pPr>
            <a:r>
              <a:rPr lang="en-US" b="1" dirty="0"/>
              <a:t>2</a:t>
            </a:r>
            <a:r>
              <a:rPr lang="en-US" dirty="0"/>
              <a:t>. Conclusion Sentence </a:t>
            </a:r>
            <a:r>
              <a:rPr lang="en-US" dirty="0">
                <a:solidFill>
                  <a:srgbClr val="FF0000"/>
                </a:solidFill>
              </a:rPr>
              <a:t>(Smoking / Danger to Avoid)</a:t>
            </a:r>
          </a:p>
          <a:p>
            <a:pPr marL="0" indent="0" algn="just">
              <a:buNone/>
            </a:pPr>
            <a:endParaRPr lang="en-US" dirty="0"/>
          </a:p>
          <a:p>
            <a:pPr marL="0" indent="0" algn="just">
              <a:buNone/>
            </a:pPr>
            <a:endParaRPr lang="en-US" dirty="0"/>
          </a:p>
          <a:p>
            <a:pPr marL="514350" indent="-514350" algn="just">
              <a:buAutoNum type="alphaUcPeriod"/>
            </a:pPr>
            <a:endParaRPr lang="en-US" dirty="0"/>
          </a:p>
        </p:txBody>
      </p:sp>
      <p:pic>
        <p:nvPicPr>
          <p:cNvPr id="4" name="Picture 3">
            <a:extLst>
              <a:ext uri="{FF2B5EF4-FFF2-40B4-BE49-F238E27FC236}">
                <a16:creationId xmlns:a16="http://schemas.microsoft.com/office/drawing/2014/main" id="{8EB6EAC0-13F7-460F-8903-1135975AD7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3757877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200E-126A-4479-8E42-998EE31954DD}"/>
              </a:ext>
            </a:extLst>
          </p:cNvPr>
          <p:cNvSpPr>
            <a:spLocks noGrp="1"/>
          </p:cNvSpPr>
          <p:nvPr>
            <p:ph type="title"/>
          </p:nvPr>
        </p:nvSpPr>
        <p:spPr/>
        <p:txBody>
          <a:bodyPr>
            <a:normAutofit/>
          </a:bodyPr>
          <a:lstStyle/>
          <a:p>
            <a:pPr algn="ctr"/>
            <a:r>
              <a:rPr lang="en-US" sz="3200" b="1" dirty="0">
                <a:latin typeface="+mn-lt"/>
              </a:rPr>
              <a:t>10. Sample Paragraph </a:t>
            </a:r>
            <a:br>
              <a:rPr lang="en-US" sz="3200" b="1" dirty="0">
                <a:latin typeface="+mn-lt"/>
              </a:rPr>
            </a:br>
            <a:r>
              <a:rPr lang="en-US" sz="2400" b="1" dirty="0">
                <a:latin typeface="+mn-lt"/>
              </a:rPr>
              <a:t>(</a:t>
            </a:r>
            <a:r>
              <a:rPr lang="en-US" sz="2400" b="1" dirty="0">
                <a:solidFill>
                  <a:srgbClr val="FF0000"/>
                </a:solidFill>
                <a:latin typeface="+mn-lt"/>
              </a:rPr>
              <a:t>structure</a:t>
            </a:r>
            <a:r>
              <a:rPr lang="en-US" sz="2400" b="1" dirty="0">
                <a:latin typeface="+mn-lt"/>
              </a:rPr>
              <a:t>, </a:t>
            </a:r>
            <a:r>
              <a:rPr lang="en-US" sz="2400" b="1" dirty="0">
                <a:highlight>
                  <a:srgbClr val="FFFF00"/>
                </a:highlight>
                <a:latin typeface="+mn-lt"/>
              </a:rPr>
              <a:t>transitions)</a:t>
            </a:r>
            <a:endParaRPr lang="en-US" sz="3200" b="1" dirty="0">
              <a:latin typeface="+mn-lt"/>
            </a:endParaRPr>
          </a:p>
        </p:txBody>
      </p:sp>
      <p:sp>
        <p:nvSpPr>
          <p:cNvPr id="3" name="Content Placeholder 2">
            <a:extLst>
              <a:ext uri="{FF2B5EF4-FFF2-40B4-BE49-F238E27FC236}">
                <a16:creationId xmlns:a16="http://schemas.microsoft.com/office/drawing/2014/main" id="{88475F4F-397D-4D24-8371-E6D92A5CF4F7}"/>
              </a:ext>
            </a:extLst>
          </p:cNvPr>
          <p:cNvSpPr>
            <a:spLocks noGrp="1"/>
          </p:cNvSpPr>
          <p:nvPr>
            <p:ph idx="1"/>
          </p:nvPr>
        </p:nvSpPr>
        <p:spPr>
          <a:xfrm>
            <a:off x="838199" y="1825625"/>
            <a:ext cx="10883747" cy="4057382"/>
          </a:xfrm>
        </p:spPr>
        <p:txBody>
          <a:bodyPr>
            <a:normAutofit fontScale="92500"/>
          </a:bodyPr>
          <a:lstStyle/>
          <a:p>
            <a:pPr marL="0" indent="0" algn="just">
              <a:buNone/>
            </a:pPr>
            <a:r>
              <a:rPr lang="en-US" dirty="0">
                <a:highlight>
                  <a:srgbClr val="C0C0C0"/>
                </a:highlight>
              </a:rPr>
              <a:t>There are several serious health hazards directly linked to smoking </a:t>
            </a:r>
            <a:r>
              <a:rPr lang="en-US" dirty="0"/>
              <a:t>(</a:t>
            </a:r>
            <a:r>
              <a:rPr lang="en-US" dirty="0">
                <a:solidFill>
                  <a:srgbClr val="FF0000"/>
                </a:solidFill>
              </a:rPr>
              <a:t>topic</a:t>
            </a:r>
            <a:r>
              <a:rPr lang="en-US" dirty="0"/>
              <a:t> </a:t>
            </a:r>
            <a:r>
              <a:rPr lang="en-US" dirty="0">
                <a:solidFill>
                  <a:srgbClr val="FF0000"/>
                </a:solidFill>
              </a:rPr>
              <a:t>sentence</a:t>
            </a:r>
            <a:r>
              <a:rPr lang="en-US" dirty="0"/>
              <a:t>). </a:t>
            </a:r>
            <a:r>
              <a:rPr lang="en-US" dirty="0">
                <a:highlight>
                  <a:srgbClr val="FFFF00"/>
                </a:highlight>
              </a:rPr>
              <a:t>In the first place</a:t>
            </a:r>
            <a:r>
              <a:rPr lang="en-US" dirty="0"/>
              <a:t>, the link between smoking and cancer is well known (</a:t>
            </a:r>
            <a:r>
              <a:rPr lang="en-US" dirty="0">
                <a:solidFill>
                  <a:srgbClr val="FF0000"/>
                </a:solidFill>
              </a:rPr>
              <a:t>first</a:t>
            </a:r>
            <a:r>
              <a:rPr lang="en-US" dirty="0"/>
              <a:t> </a:t>
            </a:r>
            <a:r>
              <a:rPr lang="en-US" dirty="0">
                <a:solidFill>
                  <a:srgbClr val="FF0000"/>
                </a:solidFill>
              </a:rPr>
              <a:t>supporting idea</a:t>
            </a:r>
            <a:r>
              <a:rPr lang="en-US" dirty="0"/>
              <a:t>). </a:t>
            </a:r>
            <a:r>
              <a:rPr lang="en-US" dirty="0">
                <a:highlight>
                  <a:srgbClr val="FFFF00"/>
                </a:highlight>
              </a:rPr>
              <a:t>That is, </a:t>
            </a:r>
            <a:r>
              <a:rPr lang="en-US" dirty="0"/>
              <a:t>smoking causes abnormal cells to grow uncontrollably in one or both lungs, leading to tumors that interfere with the correct functioning of the lung (</a:t>
            </a:r>
            <a:r>
              <a:rPr lang="en-US" dirty="0">
                <a:solidFill>
                  <a:srgbClr val="FF0000"/>
                </a:solidFill>
              </a:rPr>
              <a:t>explanation</a:t>
            </a:r>
            <a:r>
              <a:rPr lang="en-US" dirty="0"/>
              <a:t>). </a:t>
            </a:r>
            <a:r>
              <a:rPr lang="en-US" dirty="0">
                <a:highlight>
                  <a:srgbClr val="FFFF00"/>
                </a:highlight>
              </a:rPr>
              <a:t>Second, </a:t>
            </a:r>
            <a:r>
              <a:rPr lang="en-US" dirty="0"/>
              <a:t>smoking is linked to other lung diseases (</a:t>
            </a:r>
            <a:r>
              <a:rPr lang="en-US" dirty="0">
                <a:solidFill>
                  <a:srgbClr val="FF0000"/>
                </a:solidFill>
              </a:rPr>
              <a:t>second supporting idea</a:t>
            </a:r>
            <a:r>
              <a:rPr lang="en-US" dirty="0"/>
              <a:t>). </a:t>
            </a:r>
            <a:r>
              <a:rPr lang="en-US" dirty="0">
                <a:highlight>
                  <a:srgbClr val="FFFF00"/>
                </a:highlight>
              </a:rPr>
              <a:t>Among the most common examples</a:t>
            </a:r>
            <a:r>
              <a:rPr lang="en-US" dirty="0"/>
              <a:t> are emphysema and bronchitis (</a:t>
            </a:r>
            <a:r>
              <a:rPr lang="en-US" dirty="0">
                <a:solidFill>
                  <a:srgbClr val="FF0000"/>
                </a:solidFill>
              </a:rPr>
              <a:t>example</a:t>
            </a:r>
            <a:r>
              <a:rPr lang="en-US" dirty="0"/>
              <a:t>). </a:t>
            </a:r>
            <a:r>
              <a:rPr lang="en-US" dirty="0">
                <a:highlight>
                  <a:srgbClr val="FFFF00"/>
                </a:highlight>
              </a:rPr>
              <a:t>In addition</a:t>
            </a:r>
            <a:r>
              <a:rPr lang="en-US" dirty="0"/>
              <a:t>, smokers have a greater risk of heart disease later in life (</a:t>
            </a:r>
            <a:r>
              <a:rPr lang="en-US" dirty="0">
                <a:solidFill>
                  <a:srgbClr val="FF0000"/>
                </a:solidFill>
              </a:rPr>
              <a:t>third</a:t>
            </a:r>
            <a:r>
              <a:rPr lang="en-US" dirty="0"/>
              <a:t> </a:t>
            </a:r>
            <a:r>
              <a:rPr lang="en-US" dirty="0">
                <a:solidFill>
                  <a:srgbClr val="FF0000"/>
                </a:solidFill>
              </a:rPr>
              <a:t>supporting idea</a:t>
            </a:r>
            <a:r>
              <a:rPr lang="en-US" dirty="0"/>
              <a:t>). </a:t>
            </a:r>
            <a:r>
              <a:rPr lang="en-US" dirty="0">
                <a:highlight>
                  <a:srgbClr val="FFFF00"/>
                </a:highlight>
              </a:rPr>
              <a:t>In fact, </a:t>
            </a:r>
            <a:r>
              <a:rPr lang="en-US" dirty="0"/>
              <a:t>this is evidenced in recent court cases in the USA, where smokers have been awarded damages from tobacco companies (</a:t>
            </a:r>
            <a:r>
              <a:rPr lang="en-US" dirty="0">
                <a:solidFill>
                  <a:srgbClr val="FF0000"/>
                </a:solidFill>
              </a:rPr>
              <a:t>detail</a:t>
            </a:r>
            <a:r>
              <a:rPr lang="en-US" dirty="0"/>
              <a:t>). </a:t>
            </a:r>
            <a:r>
              <a:rPr lang="en-US" dirty="0">
                <a:highlight>
                  <a:srgbClr val="FFFF00"/>
                </a:highlight>
              </a:rPr>
              <a:t>In brief, </a:t>
            </a:r>
            <a:r>
              <a:rPr lang="en-US" dirty="0">
                <a:highlight>
                  <a:srgbClr val="C0C0C0"/>
                </a:highlight>
              </a:rPr>
              <a:t>smoking is a dangerous habit that should be avoided</a:t>
            </a:r>
            <a:r>
              <a:rPr lang="en-US" dirty="0"/>
              <a:t> (</a:t>
            </a:r>
            <a:r>
              <a:rPr lang="en-US" dirty="0">
                <a:solidFill>
                  <a:srgbClr val="FF0000"/>
                </a:solidFill>
              </a:rPr>
              <a:t>conclusion sentence</a:t>
            </a:r>
            <a:r>
              <a:rPr lang="en-US" dirty="0"/>
              <a:t>).</a:t>
            </a:r>
          </a:p>
          <a:p>
            <a:pPr marL="0" indent="0" algn="just">
              <a:buNone/>
            </a:pPr>
            <a:endParaRPr lang="en-US" dirty="0">
              <a:solidFill>
                <a:srgbClr val="FF0000"/>
              </a:solidFill>
            </a:endParaRPr>
          </a:p>
          <a:p>
            <a:pPr marL="0" indent="0" algn="just">
              <a:buNone/>
            </a:pPr>
            <a:endParaRPr lang="en-US" dirty="0"/>
          </a:p>
          <a:p>
            <a:pPr marL="0" indent="0" algn="just">
              <a:buNone/>
            </a:pPr>
            <a:endParaRPr lang="en-US" dirty="0"/>
          </a:p>
          <a:p>
            <a:pPr marL="514350" indent="-514350" algn="just">
              <a:buAutoNum type="alphaUcPeriod"/>
            </a:pPr>
            <a:endParaRPr lang="en-US" dirty="0"/>
          </a:p>
        </p:txBody>
      </p:sp>
      <p:pic>
        <p:nvPicPr>
          <p:cNvPr id="4" name="Picture 3">
            <a:extLst>
              <a:ext uri="{FF2B5EF4-FFF2-40B4-BE49-F238E27FC236}">
                <a16:creationId xmlns:a16="http://schemas.microsoft.com/office/drawing/2014/main" id="{8EB6EAC0-13F7-460F-8903-1135975AD7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1330145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D200E-126A-4479-8E42-998EE31954DD}"/>
              </a:ext>
            </a:extLst>
          </p:cNvPr>
          <p:cNvSpPr>
            <a:spLocks noGrp="1"/>
          </p:cNvSpPr>
          <p:nvPr>
            <p:ph type="title"/>
          </p:nvPr>
        </p:nvSpPr>
        <p:spPr/>
        <p:txBody>
          <a:bodyPr>
            <a:normAutofit/>
          </a:bodyPr>
          <a:lstStyle/>
          <a:p>
            <a:pPr algn="ctr"/>
            <a:r>
              <a:rPr lang="en-US" sz="3200" b="1" dirty="0">
                <a:latin typeface="+mn-lt"/>
              </a:rPr>
              <a:t>Conclusion </a:t>
            </a:r>
          </a:p>
        </p:txBody>
      </p:sp>
      <p:sp>
        <p:nvSpPr>
          <p:cNvPr id="3" name="Content Placeholder 2">
            <a:extLst>
              <a:ext uri="{FF2B5EF4-FFF2-40B4-BE49-F238E27FC236}">
                <a16:creationId xmlns:a16="http://schemas.microsoft.com/office/drawing/2014/main" id="{88475F4F-397D-4D24-8371-E6D92A5CF4F7}"/>
              </a:ext>
            </a:extLst>
          </p:cNvPr>
          <p:cNvSpPr>
            <a:spLocks noGrp="1"/>
          </p:cNvSpPr>
          <p:nvPr>
            <p:ph idx="1"/>
          </p:nvPr>
        </p:nvSpPr>
        <p:spPr>
          <a:xfrm>
            <a:off x="838199" y="1825625"/>
            <a:ext cx="10883747" cy="3399518"/>
          </a:xfrm>
        </p:spPr>
        <p:txBody>
          <a:bodyPr>
            <a:normAutofit/>
          </a:bodyPr>
          <a:lstStyle/>
          <a:p>
            <a:pPr marL="0" indent="0" algn="just">
              <a:buNone/>
            </a:pPr>
            <a:r>
              <a:rPr lang="en-US" dirty="0"/>
              <a:t>A well-written paragraph is more than the simple compilation of sentences. The paragraph writing requires the observation of certain general conventions that we have tried to sum up in this presentation.</a:t>
            </a:r>
          </a:p>
          <a:p>
            <a:pPr marL="0" indent="0" algn="just">
              <a:buNone/>
            </a:pPr>
            <a:r>
              <a:rPr lang="en-US" dirty="0"/>
              <a:t>To ensure a higher score on the first section of the </a:t>
            </a:r>
            <a:r>
              <a:rPr lang="en-US" i="1" dirty="0"/>
              <a:t>TOEFL </a:t>
            </a:r>
            <a:r>
              <a:rPr lang="en-US" i="1" dirty="0" err="1"/>
              <a:t>iBT</a:t>
            </a:r>
            <a:r>
              <a:rPr lang="en-US" dirty="0"/>
              <a:t> test, which requires you to write a well-structured paragraph, we fully recommend that you first brainstorm your ideas into a paragraph outline that will ultimately make your paragraph writing easier and faster on this time-managed exam. </a:t>
            </a:r>
          </a:p>
        </p:txBody>
      </p:sp>
      <p:pic>
        <p:nvPicPr>
          <p:cNvPr id="4" name="Picture 3">
            <a:extLst>
              <a:ext uri="{FF2B5EF4-FFF2-40B4-BE49-F238E27FC236}">
                <a16:creationId xmlns:a16="http://schemas.microsoft.com/office/drawing/2014/main" id="{8EB6EAC0-13F7-460F-8903-1135975AD7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427822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p:txBody>
          <a:bodyPr>
            <a:normAutofit/>
          </a:bodyPr>
          <a:lstStyle/>
          <a:p>
            <a:pPr algn="ctr"/>
            <a:r>
              <a:rPr lang="en-US" sz="3200" b="1" dirty="0">
                <a:latin typeface="+mn-lt"/>
              </a:rPr>
              <a:t>Session Aim</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1825624"/>
            <a:ext cx="10515600" cy="4013315"/>
          </a:xfrm>
        </p:spPr>
        <p:txBody>
          <a:bodyPr>
            <a:normAutofit lnSpcReduction="10000"/>
          </a:bodyPr>
          <a:lstStyle/>
          <a:p>
            <a:pPr marL="0" indent="0">
              <a:lnSpc>
                <a:spcPct val="110000"/>
              </a:lnSpc>
              <a:spcBef>
                <a:spcPts val="0"/>
              </a:spcBef>
              <a:buNone/>
            </a:pPr>
            <a:r>
              <a:rPr lang="en-US" dirty="0"/>
              <a:t>By the end of this </a:t>
            </a:r>
            <a:r>
              <a:rPr lang="en-US" i="1" dirty="0"/>
              <a:t>TOEFL</a:t>
            </a:r>
            <a:r>
              <a:rPr lang="en-US" dirty="0"/>
              <a:t>® test prep session, you should be familiar with some important information about the </a:t>
            </a:r>
            <a:r>
              <a:rPr lang="en-US" i="1" dirty="0"/>
              <a:t>TOEFL </a:t>
            </a:r>
            <a:r>
              <a:rPr lang="en-US" i="1" dirty="0" err="1"/>
              <a:t>iBT</a:t>
            </a:r>
            <a:r>
              <a:rPr lang="en-US" dirty="0"/>
              <a:t>® writing section, such as:</a:t>
            </a:r>
          </a:p>
          <a:p>
            <a:pPr>
              <a:lnSpc>
                <a:spcPct val="110000"/>
              </a:lnSpc>
              <a:spcBef>
                <a:spcPts val="0"/>
              </a:spcBef>
            </a:pPr>
            <a:r>
              <a:rPr lang="en-US" dirty="0"/>
              <a:t>the definition of a paragraph</a:t>
            </a:r>
          </a:p>
          <a:p>
            <a:pPr>
              <a:lnSpc>
                <a:spcPct val="110000"/>
              </a:lnSpc>
              <a:spcBef>
                <a:spcPts val="0"/>
              </a:spcBef>
            </a:pPr>
            <a:r>
              <a:rPr lang="en-US" dirty="0"/>
              <a:t>the basic structure of a paragraph</a:t>
            </a:r>
          </a:p>
          <a:p>
            <a:pPr>
              <a:lnSpc>
                <a:spcPct val="110000"/>
              </a:lnSpc>
              <a:spcBef>
                <a:spcPts val="0"/>
              </a:spcBef>
            </a:pPr>
            <a:r>
              <a:rPr lang="en-US" dirty="0"/>
              <a:t>common transitions to connect ideas</a:t>
            </a:r>
          </a:p>
          <a:p>
            <a:pPr>
              <a:lnSpc>
                <a:spcPct val="110000"/>
              </a:lnSpc>
              <a:spcBef>
                <a:spcPts val="0"/>
              </a:spcBef>
            </a:pPr>
            <a:r>
              <a:rPr lang="en-US" dirty="0"/>
              <a:t>a recommended paragraph outline</a:t>
            </a:r>
          </a:p>
          <a:p>
            <a:pPr>
              <a:lnSpc>
                <a:spcPct val="110000"/>
              </a:lnSpc>
              <a:spcBef>
                <a:spcPts val="0"/>
              </a:spcBef>
            </a:pPr>
            <a:r>
              <a:rPr lang="en-US" dirty="0"/>
              <a:t>a sample paragraph outline</a:t>
            </a:r>
          </a:p>
          <a:p>
            <a:pPr>
              <a:lnSpc>
                <a:spcPct val="110000"/>
              </a:lnSpc>
              <a:spcBef>
                <a:spcPts val="0"/>
              </a:spcBef>
            </a:pPr>
            <a:r>
              <a:rPr lang="en-US" dirty="0"/>
              <a:t>a sample paragraph</a:t>
            </a:r>
          </a:p>
          <a:p>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3872792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730379" y="962662"/>
            <a:ext cx="10515600" cy="1325563"/>
          </a:xfrm>
        </p:spPr>
        <p:txBody>
          <a:bodyPr>
            <a:normAutofit/>
          </a:bodyPr>
          <a:lstStyle/>
          <a:p>
            <a:pPr algn="ctr"/>
            <a:r>
              <a:rPr lang="en-US" sz="3200" b="1" dirty="0">
                <a:latin typeface="+mn-lt"/>
              </a:rPr>
              <a:t>1. What is a Paragraph? </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2038121"/>
            <a:ext cx="10515600" cy="3613532"/>
          </a:xfrm>
        </p:spPr>
        <p:txBody>
          <a:bodyPr>
            <a:normAutofit/>
          </a:bodyPr>
          <a:lstStyle/>
          <a:p>
            <a:pPr marL="0" indent="0" algn="just">
              <a:buNone/>
            </a:pPr>
            <a:r>
              <a:rPr lang="en-US" dirty="0"/>
              <a:t>In few words, a paragraph consists of a group of sentences, but not random sentences. The sentences in a paragraph must present a </a:t>
            </a:r>
            <a:r>
              <a:rPr lang="en-US" b="1" dirty="0"/>
              <a:t>coherent argument </a:t>
            </a:r>
            <a:r>
              <a:rPr lang="en-US" dirty="0"/>
              <a:t>unified under a </a:t>
            </a:r>
            <a:r>
              <a:rPr lang="en-US" b="1" dirty="0"/>
              <a:t>single topic</a:t>
            </a:r>
            <a:r>
              <a:rPr lang="en-US" dirty="0"/>
              <a:t>. In fact, the key factor of paragraph writing is to focus on one idea. </a:t>
            </a:r>
          </a:p>
          <a:p>
            <a:pPr marL="0" indent="0" algn="just">
              <a:buNone/>
            </a:pPr>
            <a:r>
              <a:rPr lang="en-US" dirty="0"/>
              <a:t>We can assure you that, if you master the paragraph, you’ll be on your way to writing “gold-star” essays. Actually, the </a:t>
            </a:r>
            <a:r>
              <a:rPr lang="en-US" b="1" dirty="0"/>
              <a:t>structure of a paragraph</a:t>
            </a:r>
            <a:r>
              <a:rPr lang="en-US" dirty="0"/>
              <a:t> parallels the structure of an essay in order and content. Further on in our course you’ll see why.</a:t>
            </a:r>
          </a:p>
          <a:p>
            <a:pPr marL="0" indent="0" algn="just">
              <a:buNone/>
            </a:pPr>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3109756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1453660"/>
            <a:ext cx="10515600" cy="4803921"/>
          </a:xfrm>
        </p:spPr>
        <p:txBody>
          <a:bodyPr>
            <a:noAutofit/>
          </a:bodyPr>
          <a:lstStyle/>
          <a:p>
            <a:pPr marL="0" indent="0" algn="ctr">
              <a:buNone/>
            </a:pPr>
            <a:r>
              <a:rPr lang="en-US" sz="3200" b="1" dirty="0"/>
              <a:t>2. Basic Paragraph Structure</a:t>
            </a:r>
            <a:endParaRPr lang="en-US" sz="3200" dirty="0"/>
          </a:p>
          <a:p>
            <a:pPr marL="0" indent="0" algn="just">
              <a:buNone/>
            </a:pPr>
            <a:r>
              <a:rPr lang="en-US" dirty="0"/>
              <a:t>A basic paragraph structure usually consists of five sentences: a topic sentence, three supporting sentences and a concluding sentence. However, in academic writing, you may also be required to provide additional examples, explanations or details in order to prove your point, reason why most college level paragraphs usually include a higher number of supporting sentences. </a:t>
            </a:r>
          </a:p>
          <a:p>
            <a:pPr marL="0" indent="0" algn="just">
              <a:buNone/>
            </a:pPr>
            <a:r>
              <a:rPr lang="en-US" dirty="0"/>
              <a:t>Paragraphs can be of varying lengths, but keep in mind two things:  </a:t>
            </a:r>
            <a:r>
              <a:rPr lang="en-US" b="1" dirty="0"/>
              <a:t>lengthy paragraphs</a:t>
            </a:r>
            <a:r>
              <a:rPr lang="en-US" dirty="0"/>
              <a:t> usually indicate a lack of structure, while </a:t>
            </a:r>
            <a:r>
              <a:rPr lang="en-US" b="1" dirty="0"/>
              <a:t>shorter paragraphs</a:t>
            </a:r>
            <a:r>
              <a:rPr lang="en-US" dirty="0"/>
              <a:t> usually indicate a lack of substance: you don't have enough evidence or analysis to prove your point. </a:t>
            </a:r>
          </a:p>
          <a:p>
            <a:pPr marL="0" indent="0" algn="just">
              <a:buNone/>
            </a:pPr>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2469199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730379" y="962662"/>
            <a:ext cx="10515600" cy="1325563"/>
          </a:xfrm>
        </p:spPr>
        <p:txBody>
          <a:bodyPr>
            <a:normAutofit/>
          </a:bodyPr>
          <a:lstStyle/>
          <a:p>
            <a:pPr algn="ctr"/>
            <a:r>
              <a:rPr lang="en-US" sz="3200" b="1" dirty="0">
                <a:latin typeface="+mn-lt"/>
              </a:rPr>
              <a:t>3. The Topic Sentence</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2192358"/>
            <a:ext cx="10515600" cy="3249976"/>
          </a:xfrm>
        </p:spPr>
        <p:txBody>
          <a:bodyPr>
            <a:normAutofit/>
          </a:bodyPr>
          <a:lstStyle/>
          <a:p>
            <a:pPr marL="0" indent="0" algn="just">
              <a:lnSpc>
                <a:spcPct val="100000"/>
              </a:lnSpc>
              <a:buNone/>
            </a:pPr>
            <a:r>
              <a:rPr lang="en-US" dirty="0"/>
              <a:t>A topic sentence is the most important sentence in a </a:t>
            </a:r>
            <a:r>
              <a:rPr lang="en-US" dirty="0">
                <a:hlinkClick r:id="rId2">
                  <a:extLst>
                    <a:ext uri="{A12FA001-AC4F-418D-AE19-62706E023703}">
                      <ahyp:hlinkClr xmlns:ahyp="http://schemas.microsoft.com/office/drawing/2018/hyperlinkcolor" val="tx"/>
                    </a:ext>
                  </a:extLst>
                </a:hlinkClick>
              </a:rPr>
              <a:t>paragraph</a:t>
            </a:r>
            <a:r>
              <a:rPr lang="en-US" dirty="0"/>
              <a:t>. It helps organize the paragraph by summarizing the information in it. That is, it essentially tells readers what the rest of the paragraph is about. All sentences after it have to give more information about that sentence, prove it by offering facts about it, or describe it in more detail. </a:t>
            </a:r>
            <a:br>
              <a:rPr lang="en-US" dirty="0"/>
            </a:br>
            <a:r>
              <a:rPr lang="en-US" dirty="0"/>
              <a:t>In formal writing, the topic sentence is usually the first sentence in the paragraph.</a:t>
            </a:r>
          </a:p>
          <a:p>
            <a:pPr marL="0" indent="0">
              <a:buNone/>
            </a:pPr>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877388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C41DC-7E7A-4BEA-8BAD-728951749E6E}"/>
              </a:ext>
            </a:extLst>
          </p:cNvPr>
          <p:cNvSpPr>
            <a:spLocks noGrp="1"/>
          </p:cNvSpPr>
          <p:nvPr>
            <p:ph type="title"/>
          </p:nvPr>
        </p:nvSpPr>
        <p:spPr>
          <a:xfrm>
            <a:off x="730379" y="917515"/>
            <a:ext cx="10515600" cy="1325563"/>
          </a:xfrm>
        </p:spPr>
        <p:txBody>
          <a:bodyPr>
            <a:normAutofit/>
          </a:bodyPr>
          <a:lstStyle/>
          <a:p>
            <a:pPr algn="ctr"/>
            <a:r>
              <a:rPr lang="en-US" sz="3200" b="1" dirty="0">
                <a:latin typeface="+mn-lt"/>
              </a:rPr>
              <a:t>4. Supporting Sentences</a:t>
            </a:r>
          </a:p>
        </p:txBody>
      </p:sp>
      <p:sp>
        <p:nvSpPr>
          <p:cNvPr id="3" name="Content Placeholder 2">
            <a:extLst>
              <a:ext uri="{FF2B5EF4-FFF2-40B4-BE49-F238E27FC236}">
                <a16:creationId xmlns:a16="http://schemas.microsoft.com/office/drawing/2014/main" id="{10B481A4-E69D-4879-AAF4-A5F412DCFF07}"/>
              </a:ext>
            </a:extLst>
          </p:cNvPr>
          <p:cNvSpPr>
            <a:spLocks noGrp="1"/>
          </p:cNvSpPr>
          <p:nvPr>
            <p:ph idx="1"/>
          </p:nvPr>
        </p:nvSpPr>
        <p:spPr>
          <a:xfrm>
            <a:off x="838200" y="2044820"/>
            <a:ext cx="10515600" cy="4137319"/>
          </a:xfrm>
        </p:spPr>
        <p:txBody>
          <a:bodyPr>
            <a:normAutofit/>
          </a:bodyPr>
          <a:lstStyle/>
          <a:p>
            <a:pPr marL="0" indent="0" algn="just">
              <a:buNone/>
            </a:pPr>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8DF0B38A-4F99-420E-96E9-5AB0EC6EE5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
        <p:nvSpPr>
          <p:cNvPr id="5" name="Content Placeholder 2">
            <a:extLst>
              <a:ext uri="{FF2B5EF4-FFF2-40B4-BE49-F238E27FC236}">
                <a16:creationId xmlns:a16="http://schemas.microsoft.com/office/drawing/2014/main" id="{EAD7016E-340E-4000-8F47-772ECFCFB72E}"/>
              </a:ext>
            </a:extLst>
          </p:cNvPr>
          <p:cNvSpPr txBox="1">
            <a:spLocks/>
          </p:cNvSpPr>
          <p:nvPr/>
        </p:nvSpPr>
        <p:spPr>
          <a:xfrm>
            <a:off x="838200" y="2198445"/>
            <a:ext cx="10515600" cy="32007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base">
              <a:buNone/>
            </a:pPr>
            <a:r>
              <a:rPr lang="en-US" dirty="0"/>
              <a:t>A supporting sentence is a sentence with information that supports a topic idea or claim.  Supporting sentences give the reader either evidence to show why a claim is true or correct or details to better understand a main idea. Generally, you will find supporting sentences in the middle of a paragraph: after the topic sentence, and before a concluding sentence or transition; and they should always maintain the coherence of the paragraph.</a:t>
            </a:r>
          </a:p>
          <a:p>
            <a:pPr marL="0" indent="0" algn="just">
              <a:buFont typeface="Arial" panose="020B0604020202020204" pitchFamily="34" charset="0"/>
              <a:buNone/>
            </a:pPr>
            <a:endParaRPr lang="en-US" dirty="0"/>
          </a:p>
        </p:txBody>
      </p:sp>
    </p:spTree>
    <p:extLst>
      <p:ext uri="{BB962C8B-B14F-4D97-AF65-F5344CB8AC3E}">
        <p14:creationId xmlns:p14="http://schemas.microsoft.com/office/powerpoint/2010/main" val="1741548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6DB2C-E2A6-464B-B155-A0B605CE7569}"/>
              </a:ext>
            </a:extLst>
          </p:cNvPr>
          <p:cNvSpPr>
            <a:spLocks noGrp="1"/>
          </p:cNvSpPr>
          <p:nvPr>
            <p:ph type="title"/>
          </p:nvPr>
        </p:nvSpPr>
        <p:spPr/>
        <p:txBody>
          <a:bodyPr>
            <a:normAutofit/>
          </a:bodyPr>
          <a:lstStyle/>
          <a:p>
            <a:pPr algn="ctr"/>
            <a:r>
              <a:rPr lang="en-US" sz="3200" b="1" dirty="0">
                <a:latin typeface="+mn-lt"/>
              </a:rPr>
              <a:t>5. Conclusion Sentence</a:t>
            </a:r>
          </a:p>
        </p:txBody>
      </p:sp>
      <p:sp>
        <p:nvSpPr>
          <p:cNvPr id="3" name="Content Placeholder 2">
            <a:extLst>
              <a:ext uri="{FF2B5EF4-FFF2-40B4-BE49-F238E27FC236}">
                <a16:creationId xmlns:a16="http://schemas.microsoft.com/office/drawing/2014/main" id="{0A173809-6728-4E90-A5EA-5E6CF741AB62}"/>
              </a:ext>
            </a:extLst>
          </p:cNvPr>
          <p:cNvSpPr>
            <a:spLocks noGrp="1"/>
          </p:cNvSpPr>
          <p:nvPr>
            <p:ph idx="1"/>
          </p:nvPr>
        </p:nvSpPr>
        <p:spPr>
          <a:xfrm>
            <a:off x="838200" y="1825625"/>
            <a:ext cx="10515600" cy="3715859"/>
          </a:xfrm>
        </p:spPr>
        <p:txBody>
          <a:bodyPr>
            <a:normAutofit/>
          </a:bodyPr>
          <a:lstStyle/>
          <a:p>
            <a:pPr marL="0" indent="0" algn="just">
              <a:buNone/>
            </a:pPr>
            <a:r>
              <a:rPr lang="en-US" dirty="0"/>
              <a:t>A </a:t>
            </a:r>
            <a:r>
              <a:rPr lang="en-US" b="1" dirty="0"/>
              <a:t>conclusion sentence</a:t>
            </a:r>
            <a:r>
              <a:rPr lang="en-US" dirty="0"/>
              <a:t> closes your paragraph with an observation that is more than just summary of the contents of the paragraph. The conclusion sentence provides a final idea as a result of all the points you have thoroughly proven in your paragraph. It is important to note that the concluding observation should not include any information that was not discussed in the paragraph. That’s why, the concluding sentence is commonly a reaffirmation of the topic sentence through different words and phrases carrying the same sense as the main one.</a:t>
            </a:r>
          </a:p>
        </p:txBody>
      </p:sp>
      <p:pic>
        <p:nvPicPr>
          <p:cNvPr id="6" name="Picture 5">
            <a:extLst>
              <a:ext uri="{FF2B5EF4-FFF2-40B4-BE49-F238E27FC236}">
                <a16:creationId xmlns:a16="http://schemas.microsoft.com/office/drawing/2014/main" id="{7E9124E2-68B3-4338-B740-95FCF5D0D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49006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6DB2C-E2A6-464B-B155-A0B605CE7569}"/>
              </a:ext>
            </a:extLst>
          </p:cNvPr>
          <p:cNvSpPr>
            <a:spLocks noGrp="1"/>
          </p:cNvSpPr>
          <p:nvPr>
            <p:ph type="title"/>
          </p:nvPr>
        </p:nvSpPr>
        <p:spPr/>
        <p:txBody>
          <a:bodyPr>
            <a:normAutofit/>
          </a:bodyPr>
          <a:lstStyle/>
          <a:p>
            <a:pPr algn="ctr"/>
            <a:r>
              <a:rPr lang="en-US" sz="3200" b="1" dirty="0">
                <a:latin typeface="+mn-lt"/>
              </a:rPr>
              <a:t>6. Transitions between Ideas</a:t>
            </a:r>
          </a:p>
        </p:txBody>
      </p:sp>
      <p:sp>
        <p:nvSpPr>
          <p:cNvPr id="3" name="Content Placeholder 2">
            <a:extLst>
              <a:ext uri="{FF2B5EF4-FFF2-40B4-BE49-F238E27FC236}">
                <a16:creationId xmlns:a16="http://schemas.microsoft.com/office/drawing/2014/main" id="{0A173809-6728-4E90-A5EA-5E6CF741AB62}"/>
              </a:ext>
            </a:extLst>
          </p:cNvPr>
          <p:cNvSpPr>
            <a:spLocks noGrp="1"/>
          </p:cNvSpPr>
          <p:nvPr>
            <p:ph idx="1"/>
          </p:nvPr>
        </p:nvSpPr>
        <p:spPr/>
        <p:txBody>
          <a:bodyPr/>
          <a:lstStyle/>
          <a:p>
            <a:pPr marL="0" indent="0" algn="just">
              <a:buNone/>
            </a:pPr>
            <a:r>
              <a:rPr lang="en-US" dirty="0"/>
              <a:t>Regardless of your subject or audience, when you write, you need to arrange the text so readers can understand and follow your ideas. The sentences and paragraphs that make up any written document will often contain different ideas and subtopics. The transitions between these ideas help readers digest information successfully. A transition can be a word, a group of words, or a complete sentence, and the effective use of transitions alerts readers to shifts in ideas so they can better understand the information presented. After writing, spend time editing to ensure the correct use of transitions throughout a document.</a:t>
            </a:r>
          </a:p>
          <a:p>
            <a:pPr marL="0" indent="0">
              <a:buNone/>
            </a:pPr>
            <a:endParaRPr lang="en-US" dirty="0"/>
          </a:p>
        </p:txBody>
      </p:sp>
      <p:pic>
        <p:nvPicPr>
          <p:cNvPr id="6" name="Picture 5">
            <a:extLst>
              <a:ext uri="{FF2B5EF4-FFF2-40B4-BE49-F238E27FC236}">
                <a16:creationId xmlns:a16="http://schemas.microsoft.com/office/drawing/2014/main" id="{7E9124E2-68B3-4338-B740-95FCF5D0D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4225857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FE5D4-3564-401B-8BC5-58076AC26050}"/>
              </a:ext>
            </a:extLst>
          </p:cNvPr>
          <p:cNvSpPr>
            <a:spLocks noGrp="1"/>
          </p:cNvSpPr>
          <p:nvPr>
            <p:ph type="title"/>
          </p:nvPr>
        </p:nvSpPr>
        <p:spPr/>
        <p:txBody>
          <a:bodyPr>
            <a:normAutofit/>
          </a:bodyPr>
          <a:lstStyle/>
          <a:p>
            <a:pPr algn="ctr"/>
            <a:r>
              <a:rPr lang="en-US" sz="3200" b="1" dirty="0">
                <a:latin typeface="+mn-lt"/>
              </a:rPr>
              <a:t>Examples of Transitions</a:t>
            </a:r>
          </a:p>
        </p:txBody>
      </p:sp>
      <p:graphicFrame>
        <p:nvGraphicFramePr>
          <p:cNvPr id="5" name="Content Placeholder 4">
            <a:extLst>
              <a:ext uri="{FF2B5EF4-FFF2-40B4-BE49-F238E27FC236}">
                <a16:creationId xmlns:a16="http://schemas.microsoft.com/office/drawing/2014/main" id="{E206F658-0CBE-413F-8CFB-D99339BEE561}"/>
              </a:ext>
            </a:extLst>
          </p:cNvPr>
          <p:cNvGraphicFramePr>
            <a:graphicFrameLocks noGrp="1"/>
          </p:cNvGraphicFramePr>
          <p:nvPr>
            <p:ph idx="1"/>
            <p:extLst>
              <p:ext uri="{D42A27DB-BD31-4B8C-83A1-F6EECF244321}">
                <p14:modId xmlns:p14="http://schemas.microsoft.com/office/powerpoint/2010/main" val="1839299729"/>
              </p:ext>
            </p:extLst>
          </p:nvPr>
        </p:nvGraphicFramePr>
        <p:xfrm>
          <a:off x="818672" y="1578204"/>
          <a:ext cx="10306210" cy="4695649"/>
        </p:xfrm>
        <a:graphic>
          <a:graphicData uri="http://schemas.openxmlformats.org/drawingml/2006/table">
            <a:tbl>
              <a:tblPr firstRow="1" firstCol="1" bandRow="1">
                <a:tableStyleId>{5C22544A-7EE6-4342-B048-85BDC9FD1C3A}</a:tableStyleId>
              </a:tblPr>
              <a:tblGrid>
                <a:gridCol w="3074670">
                  <a:extLst>
                    <a:ext uri="{9D8B030D-6E8A-4147-A177-3AD203B41FA5}">
                      <a16:colId xmlns:a16="http://schemas.microsoft.com/office/drawing/2014/main" val="2569605304"/>
                    </a:ext>
                  </a:extLst>
                </a:gridCol>
                <a:gridCol w="7231540">
                  <a:extLst>
                    <a:ext uri="{9D8B030D-6E8A-4147-A177-3AD203B41FA5}">
                      <a16:colId xmlns:a16="http://schemas.microsoft.com/office/drawing/2014/main" val="3909006861"/>
                    </a:ext>
                  </a:extLst>
                </a:gridCol>
              </a:tblGrid>
              <a:tr h="585343">
                <a:tc gridSpan="2">
                  <a:txBody>
                    <a:bodyPr/>
                    <a:lstStyle/>
                    <a:p>
                      <a:pPr marL="0" marR="0" algn="ctr">
                        <a:lnSpc>
                          <a:spcPct val="107000"/>
                        </a:lnSpc>
                        <a:spcBef>
                          <a:spcPts val="0"/>
                        </a:spcBef>
                        <a:spcAft>
                          <a:spcPts val="0"/>
                        </a:spcAft>
                      </a:pPr>
                      <a:r>
                        <a:rPr lang="en-US" sz="2400" dirty="0">
                          <a:effectLst/>
                        </a:rPr>
                        <a:t>TOPIC SENTENCE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500574774"/>
                  </a:ext>
                </a:extLst>
              </a:tr>
              <a:tr h="906557">
                <a:tc>
                  <a:txBody>
                    <a:bodyPr/>
                    <a:lstStyle/>
                    <a:p>
                      <a:pPr marL="0" marR="0">
                        <a:lnSpc>
                          <a:spcPct val="107000"/>
                        </a:lnSpc>
                        <a:spcBef>
                          <a:spcPts val="0"/>
                        </a:spcBef>
                        <a:spcAft>
                          <a:spcPts val="0"/>
                        </a:spcAft>
                      </a:pPr>
                      <a:r>
                        <a:rPr lang="en-US" sz="2400" dirty="0">
                          <a:effectLst/>
                        </a:rPr>
                        <a:t>To support topic ideas: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ymbol" panose="05050102010706020507" pitchFamily="18" charset="2"/>
                        <a:buChar char=""/>
                      </a:pPr>
                      <a:r>
                        <a:rPr lang="en-US" sz="2400" dirty="0">
                          <a:effectLst/>
                        </a:rPr>
                        <a:t>First, Firstly, In the first place, Second, Third, Besides, Moreover, In addition, Furthermore, Finally, etc.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5945608"/>
                  </a:ext>
                </a:extLst>
              </a:tr>
              <a:tr h="2297192">
                <a:tc>
                  <a:txBody>
                    <a:bodyPr/>
                    <a:lstStyle/>
                    <a:p>
                      <a:pPr marL="0" marR="0">
                        <a:lnSpc>
                          <a:spcPct val="107000"/>
                        </a:lnSpc>
                        <a:spcBef>
                          <a:spcPts val="0"/>
                        </a:spcBef>
                        <a:spcAft>
                          <a:spcPts val="0"/>
                        </a:spcAft>
                      </a:pPr>
                      <a:r>
                        <a:rPr lang="en-US" sz="2400" dirty="0">
                          <a:effectLst/>
                        </a:rPr>
                        <a:t>To give examples:</a:t>
                      </a:r>
                    </a:p>
                    <a:p>
                      <a:pPr marL="0" marR="0">
                        <a:lnSpc>
                          <a:spcPct val="107000"/>
                        </a:lnSpc>
                        <a:spcBef>
                          <a:spcPts val="0"/>
                        </a:spcBef>
                        <a:spcAft>
                          <a:spcPts val="0"/>
                        </a:spcAft>
                      </a:pPr>
                      <a:endParaRPr lang="en-US" sz="2400" dirty="0">
                        <a:effectLst/>
                      </a:endParaRPr>
                    </a:p>
                    <a:p>
                      <a:pPr marL="0" marR="0">
                        <a:lnSpc>
                          <a:spcPct val="107000"/>
                        </a:lnSpc>
                        <a:spcBef>
                          <a:spcPts val="0"/>
                        </a:spcBef>
                        <a:spcAft>
                          <a:spcPts val="0"/>
                        </a:spcAft>
                      </a:pPr>
                      <a:r>
                        <a:rPr lang="en-US" sz="2400" dirty="0">
                          <a:effectLst/>
                        </a:rPr>
                        <a:t>To give details:</a:t>
                      </a:r>
                    </a:p>
                    <a:p>
                      <a:pPr marL="0" marR="0">
                        <a:lnSpc>
                          <a:spcPct val="107000"/>
                        </a:lnSpc>
                        <a:spcBef>
                          <a:spcPts val="0"/>
                        </a:spcBef>
                        <a:spcAft>
                          <a:spcPts val="0"/>
                        </a:spcAft>
                      </a:pPr>
                      <a:endParaRPr lang="en-US" sz="2400" dirty="0">
                        <a:effectLst/>
                      </a:endParaRPr>
                    </a:p>
                    <a:p>
                      <a:pPr marL="0" marR="0">
                        <a:lnSpc>
                          <a:spcPct val="107000"/>
                        </a:lnSpc>
                        <a:spcBef>
                          <a:spcPts val="0"/>
                        </a:spcBef>
                        <a:spcAft>
                          <a:spcPts val="0"/>
                        </a:spcAft>
                      </a:pPr>
                      <a:r>
                        <a:rPr lang="en-US" sz="2400" dirty="0">
                          <a:effectLst/>
                        </a:rPr>
                        <a:t>To give explanations: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ymbol" panose="05050102010706020507" pitchFamily="18" charset="2"/>
                        <a:buChar char=""/>
                      </a:pPr>
                      <a:r>
                        <a:rPr lang="en-US" sz="2400" dirty="0">
                          <a:effectLst/>
                        </a:rPr>
                        <a:t>For example, For instance, An example of this is, As an illustration, To illustrate, To prove this, etc.</a:t>
                      </a:r>
                    </a:p>
                    <a:p>
                      <a:pPr marL="342900" marR="0" lvl="0" indent="-342900">
                        <a:lnSpc>
                          <a:spcPct val="107000"/>
                        </a:lnSpc>
                        <a:spcBef>
                          <a:spcPts val="0"/>
                        </a:spcBef>
                        <a:spcAft>
                          <a:spcPts val="0"/>
                        </a:spcAft>
                        <a:buFont typeface="Symbol" panose="05050102010706020507" pitchFamily="18" charset="2"/>
                        <a:buChar char=""/>
                      </a:pPr>
                      <a:r>
                        <a:rPr lang="en-US" sz="2400" dirty="0">
                          <a:effectLst/>
                        </a:rPr>
                        <a:t>In fact, As a matter of fact, Actually, Surprisingly, Definitely, etc.</a:t>
                      </a:r>
                    </a:p>
                    <a:p>
                      <a:pPr marL="342900" marR="0" lvl="0" indent="-342900">
                        <a:lnSpc>
                          <a:spcPct val="107000"/>
                        </a:lnSpc>
                        <a:spcBef>
                          <a:spcPts val="0"/>
                        </a:spcBef>
                        <a:spcAft>
                          <a:spcPts val="0"/>
                        </a:spcAft>
                        <a:buFont typeface="Symbol" panose="05050102010706020507" pitchFamily="18" charset="2"/>
                        <a:buChar char=""/>
                      </a:pPr>
                      <a:r>
                        <a:rPr lang="en-US" sz="2400" dirty="0">
                          <a:effectLst/>
                        </a:rPr>
                        <a:t>That is, That is to say, This is, It means that, etc.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6131533"/>
                  </a:ext>
                </a:extLst>
              </a:tr>
              <a:tr h="906557">
                <a:tc>
                  <a:txBody>
                    <a:bodyPr/>
                    <a:lstStyle/>
                    <a:p>
                      <a:pPr marL="0" marR="0">
                        <a:lnSpc>
                          <a:spcPct val="107000"/>
                        </a:lnSpc>
                        <a:spcBef>
                          <a:spcPts val="0"/>
                        </a:spcBef>
                        <a:spcAft>
                          <a:spcPts val="0"/>
                        </a:spcAft>
                      </a:pPr>
                      <a:r>
                        <a:rPr lang="en-US" sz="2400" dirty="0">
                          <a:effectLst/>
                        </a:rPr>
                        <a:t>To conclude: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ymbol" panose="05050102010706020507" pitchFamily="18" charset="2"/>
                        <a:buChar char=""/>
                      </a:pPr>
                      <a:r>
                        <a:rPr lang="en-US" sz="2400" dirty="0">
                          <a:effectLst/>
                        </a:rPr>
                        <a:t>In brief, In conclusion, Summing up, Summarizing, On the whole, etc.</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32108947"/>
                  </a:ext>
                </a:extLst>
              </a:tr>
            </a:tbl>
          </a:graphicData>
        </a:graphic>
      </p:graphicFrame>
      <p:pic>
        <p:nvPicPr>
          <p:cNvPr id="4" name="Picture 3">
            <a:extLst>
              <a:ext uri="{FF2B5EF4-FFF2-40B4-BE49-F238E27FC236}">
                <a16:creationId xmlns:a16="http://schemas.microsoft.com/office/drawing/2014/main" id="{29AB117B-1A9A-452F-B31A-E8BBCBEEAE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3952" y="471663"/>
            <a:ext cx="1592027" cy="981998"/>
          </a:xfrm>
          <a:prstGeom prst="rect">
            <a:avLst/>
          </a:prstGeom>
        </p:spPr>
      </p:pic>
    </p:spTree>
    <p:extLst>
      <p:ext uri="{BB962C8B-B14F-4D97-AF65-F5344CB8AC3E}">
        <p14:creationId xmlns:p14="http://schemas.microsoft.com/office/powerpoint/2010/main" val="1822230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1022</TotalTime>
  <Words>1378</Words>
  <Application>Microsoft Office PowerPoint</Application>
  <PresentationFormat>Widescreen</PresentationFormat>
  <Paragraphs>73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Symbol</vt:lpstr>
      <vt:lpstr>Office Theme</vt:lpstr>
      <vt:lpstr>  TOEFL® Test Prep By Arches Educational Services www.archeslanguageschool.com    </vt:lpstr>
      <vt:lpstr>Session Aim</vt:lpstr>
      <vt:lpstr>1. What is a Paragraph? </vt:lpstr>
      <vt:lpstr>PowerPoint Presentation</vt:lpstr>
      <vt:lpstr>3. The Topic Sentence</vt:lpstr>
      <vt:lpstr>4. Supporting Sentences</vt:lpstr>
      <vt:lpstr>5. Conclusion Sentence</vt:lpstr>
      <vt:lpstr>6. Transitions between Ideas</vt:lpstr>
      <vt:lpstr>Examples of Transitions</vt:lpstr>
      <vt:lpstr>7. A Paragraph Outline</vt:lpstr>
      <vt:lpstr>8. Recommended General Paragraph Outline</vt:lpstr>
      <vt:lpstr>9. Sample Paragraph Outline</vt:lpstr>
      <vt:lpstr>10. Sample Paragraph  (structure, transitions)</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 I drive to work. (Simple Present Tense: Affirmative and Negative Forms.)</dc:title>
  <dc:creator>Lilian Vega</dc:creator>
  <cp:lastModifiedBy>Teacher Muriel Zarate</cp:lastModifiedBy>
  <cp:revision>154</cp:revision>
  <dcterms:created xsi:type="dcterms:W3CDTF">2019-04-26T21:36:59Z</dcterms:created>
  <dcterms:modified xsi:type="dcterms:W3CDTF">2020-05-20T23:12:45Z</dcterms:modified>
</cp:coreProperties>
</file>