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71" r:id="rId3"/>
    <p:sldId id="286" r:id="rId4"/>
    <p:sldId id="276" r:id="rId5"/>
    <p:sldId id="293" r:id="rId6"/>
    <p:sldId id="294" r:id="rId7"/>
    <p:sldId id="284" r:id="rId8"/>
    <p:sldId id="295" r:id="rId9"/>
    <p:sldId id="296" r:id="rId10"/>
    <p:sldId id="282" r:id="rId11"/>
    <p:sldId id="297" r:id="rId12"/>
    <p:sldId id="288" r:id="rId13"/>
    <p:sldId id="291" r:id="rId14"/>
    <p:sldId id="287" r:id="rId15"/>
    <p:sldId id="29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1E5AD1C-7918-4E76-8D6B-AEAC5B14874D}">
          <p14:sldIdLst>
            <p14:sldId id="257"/>
            <p14:sldId id="271"/>
            <p14:sldId id="286"/>
            <p14:sldId id="276"/>
            <p14:sldId id="293"/>
            <p14:sldId id="294"/>
            <p14:sldId id="284"/>
            <p14:sldId id="295"/>
            <p14:sldId id="296"/>
          </p14:sldIdLst>
        </p14:section>
        <p14:section name="Untitled Section" id="{341CDC69-82F3-4525-B706-F87B00849B35}">
          <p14:sldIdLst>
            <p14:sldId id="282"/>
            <p14:sldId id="297"/>
            <p14:sldId id="288"/>
            <p14:sldId id="291"/>
            <p14:sldId id="287"/>
            <p14:sldId id="29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55" d="100"/>
          <a:sy n="55" d="100"/>
        </p:scale>
        <p:origin x="1096" y="5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2F67B-4002-49C8-AE53-486C0DC0F8BC}" type="datetimeFigureOut">
              <a:rPr lang="en-US" smtClean="0"/>
              <a:t>6/19/2020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A5704-90DF-40E1-A78D-BE6FCCE5D587}" type="slidenum">
              <a:rPr lang="en-US" smtClean="0"/>
              <a:t>‹#›</a:t>
            </a:fld>
            <a:endParaRPr lang="en-US"/>
          </a:p>
        </p:txBody>
      </p:sp>
    </p:spTree>
    <p:extLst>
      <p:ext uri="{BB962C8B-B14F-4D97-AF65-F5344CB8AC3E}">
        <p14:creationId xmlns:p14="http://schemas.microsoft.com/office/powerpoint/2010/main" val="3819199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3E2B-2EF4-45CF-828F-CE1BD1CB65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E24B48-9EF2-4146-9BF7-BB406FD635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97883-3F3D-46A3-AC0A-036BEF5D7F72}"/>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5" name="Footer Placeholder 4">
            <a:extLst>
              <a:ext uri="{FF2B5EF4-FFF2-40B4-BE49-F238E27FC236}">
                <a16:creationId xmlns:a16="http://schemas.microsoft.com/office/drawing/2014/main" id="{8E76BD69-DDEA-435E-82AB-4170C46BE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269DD-FF4E-400F-8375-604CE5C528B3}"/>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4858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0676E-8BC2-4660-81E1-B02D9FCE7A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130279-6E57-454D-8D0F-CF5B310493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0C404-DB89-46DE-831A-EC011F35D9AA}"/>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5" name="Footer Placeholder 4">
            <a:extLst>
              <a:ext uri="{FF2B5EF4-FFF2-40B4-BE49-F238E27FC236}">
                <a16:creationId xmlns:a16="http://schemas.microsoft.com/office/drawing/2014/main" id="{B117642C-8825-4CC1-A7ED-C93EC0E00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56E483-967A-4DF2-9A20-5B9D6C8DD6D9}"/>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17834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AA4532-E7AA-40BA-9E20-BB15C3481C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229F81-10E6-41A3-AB2C-B829D8F965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325D1D-50CD-47C6-9879-1C4E750DF595}"/>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5" name="Footer Placeholder 4">
            <a:extLst>
              <a:ext uri="{FF2B5EF4-FFF2-40B4-BE49-F238E27FC236}">
                <a16:creationId xmlns:a16="http://schemas.microsoft.com/office/drawing/2014/main" id="{BD05FFEC-11F1-428E-B952-8D6451748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4C43E-C272-4D2E-85EA-E527CC96D1A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81518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D53BD-F595-4CAF-9799-644CD8B4FE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D0DC29-D326-412A-9F5E-82D6F6CC0D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8B3120-674A-4D1D-8D74-3C8C0A4BFDF5}"/>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5" name="Footer Placeholder 4">
            <a:extLst>
              <a:ext uri="{FF2B5EF4-FFF2-40B4-BE49-F238E27FC236}">
                <a16:creationId xmlns:a16="http://schemas.microsoft.com/office/drawing/2014/main" id="{3D92EBFE-C634-421D-B6BA-5D37AF2F8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20D36-06FA-455A-B268-1702F249367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61945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8A430-ABEF-4414-80B5-D8990E579F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AE2000-F1F9-4BF0-8FE4-8897D8AE98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3E0094-F51B-49E9-9108-596330C52E7C}"/>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5" name="Footer Placeholder 4">
            <a:extLst>
              <a:ext uri="{FF2B5EF4-FFF2-40B4-BE49-F238E27FC236}">
                <a16:creationId xmlns:a16="http://schemas.microsoft.com/office/drawing/2014/main" id="{6DCFF3AB-3B27-44FF-9D8A-35B32AB3A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17EF8-5669-4DFF-BADD-4E5BED6A725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84402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FA199-FEC5-49AB-A5A6-5C19758A4E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609D22-6368-4A12-B4C0-08EAD0799D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D9E49B-CB1B-4DC6-800E-7243360ECC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62352-11F4-4880-A3E0-2C40BB2809AE}"/>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6" name="Footer Placeholder 5">
            <a:extLst>
              <a:ext uri="{FF2B5EF4-FFF2-40B4-BE49-F238E27FC236}">
                <a16:creationId xmlns:a16="http://schemas.microsoft.com/office/drawing/2014/main" id="{A172D2A7-B971-4D17-8D7B-73D7C7A9FE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47F385-086D-406D-8298-8EB7FE41C381}"/>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721185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145C0-7F05-408D-965C-590069DE80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63B30E-3917-4247-AB3C-878B72FD3A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5EFBEE-BCB4-44D2-BD79-CD8F38C329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D0ADEC-58CE-4D3E-A3C4-10B10A6AF3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14521C-35BD-481A-9CC8-DD8752EB78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3922F-33FB-4360-9A2D-CECD51A4692D}"/>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8" name="Footer Placeholder 7">
            <a:extLst>
              <a:ext uri="{FF2B5EF4-FFF2-40B4-BE49-F238E27FC236}">
                <a16:creationId xmlns:a16="http://schemas.microsoft.com/office/drawing/2014/main" id="{55AA05DE-D834-48D8-8810-71FABF012F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021432-891D-4AC5-8F6A-26451BDDDE6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02703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D4B2D-2825-4FEE-A378-1CF0666CB1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B87A5C-75A5-4C13-956C-27C6E9E7C68E}"/>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4" name="Footer Placeholder 3">
            <a:extLst>
              <a:ext uri="{FF2B5EF4-FFF2-40B4-BE49-F238E27FC236}">
                <a16:creationId xmlns:a16="http://schemas.microsoft.com/office/drawing/2014/main" id="{7F00AA5C-8586-4E0D-AD66-949D45512D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70A6E8-1257-4C7A-8413-81B48077844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10465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960D2-C952-4488-9768-10A3B0287CB0}"/>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3" name="Footer Placeholder 2">
            <a:extLst>
              <a:ext uri="{FF2B5EF4-FFF2-40B4-BE49-F238E27FC236}">
                <a16:creationId xmlns:a16="http://schemas.microsoft.com/office/drawing/2014/main" id="{37675504-BFDC-4D6D-849A-3B3104D02C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7BA100-CFAB-4E0A-885D-94BA14E8534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92862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EB6C-D5BF-424E-8DC3-07EE46300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A0837B-A01E-491F-A015-54EC1CBED4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07BC37-C2F8-453E-B794-FCCE50E17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AC38E5-9E7F-457F-ABB9-C287E3C7F867}"/>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6" name="Footer Placeholder 5">
            <a:extLst>
              <a:ext uri="{FF2B5EF4-FFF2-40B4-BE49-F238E27FC236}">
                <a16:creationId xmlns:a16="http://schemas.microsoft.com/office/drawing/2014/main" id="{BD4E0030-9687-4D4C-AE78-673AE6CD9D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CDE02-6195-417C-977B-A1F8CE325FA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69347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252B-2AFB-4054-A712-A2B35F012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268E63-EDD3-4A3C-8D92-EBC8F493EF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A2B8E0-4058-472D-AD36-74CB06717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2A201D-F9F3-4EC3-ADDC-9C8EE71540FF}"/>
              </a:ext>
            </a:extLst>
          </p:cNvPr>
          <p:cNvSpPr>
            <a:spLocks noGrp="1"/>
          </p:cNvSpPr>
          <p:nvPr>
            <p:ph type="dt" sz="half" idx="10"/>
          </p:nvPr>
        </p:nvSpPr>
        <p:spPr/>
        <p:txBody>
          <a:bodyPr/>
          <a:lstStyle/>
          <a:p>
            <a:fld id="{2C924AB5-C3D9-4F44-98FE-720955751B37}" type="datetimeFigureOut">
              <a:rPr lang="en-US" smtClean="0"/>
              <a:t>6/19/2020</a:t>
            </a:fld>
            <a:endParaRPr lang="en-US"/>
          </a:p>
        </p:txBody>
      </p:sp>
      <p:sp>
        <p:nvSpPr>
          <p:cNvPr id="6" name="Footer Placeholder 5">
            <a:extLst>
              <a:ext uri="{FF2B5EF4-FFF2-40B4-BE49-F238E27FC236}">
                <a16:creationId xmlns:a16="http://schemas.microsoft.com/office/drawing/2014/main" id="{2F73EB49-3174-4F52-B19F-61AE29C095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65CB56-91AF-4B8C-AA77-125E27FC3F50}"/>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507208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A09A76-6E78-4C48-A411-D49BEA2455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36774C-D619-4E28-AF1D-8B7B1ECD7C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66C4F0-B805-47EC-872D-6CCDB78EA2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24AB5-C3D9-4F44-98FE-720955751B37}" type="datetimeFigureOut">
              <a:rPr lang="en-US" smtClean="0"/>
              <a:t>6/19/2020</a:t>
            </a:fld>
            <a:endParaRPr lang="en-US"/>
          </a:p>
        </p:txBody>
      </p:sp>
      <p:sp>
        <p:nvSpPr>
          <p:cNvPr id="5" name="Footer Placeholder 4">
            <a:extLst>
              <a:ext uri="{FF2B5EF4-FFF2-40B4-BE49-F238E27FC236}">
                <a16:creationId xmlns:a16="http://schemas.microsoft.com/office/drawing/2014/main" id="{87F02760-4C40-4534-B2E8-0EC6565FE7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36421A-0F4F-4CB1-8E87-0C58116935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1AE85-9DED-47D5-B72F-0F282A997ACE}" type="slidenum">
              <a:rPr lang="en-US" smtClean="0"/>
              <a:t>‹#›</a:t>
            </a:fld>
            <a:endParaRPr lang="en-US"/>
          </a:p>
        </p:txBody>
      </p:sp>
    </p:spTree>
    <p:extLst>
      <p:ext uri="{BB962C8B-B14F-4D97-AF65-F5344CB8AC3E}">
        <p14:creationId xmlns:p14="http://schemas.microsoft.com/office/powerpoint/2010/main" val="2647448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archeslanguageschool.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648130" y="946752"/>
            <a:ext cx="10515600" cy="1765578"/>
          </a:xfrm>
        </p:spPr>
        <p:txBody>
          <a:bodyPr>
            <a:normAutofit fontScale="90000"/>
          </a:bodyPr>
          <a:lstStyle/>
          <a:p>
            <a:pPr algn="ctr"/>
            <a:br>
              <a:rPr lang="en-US" sz="3200" b="1" i="1" dirty="0">
                <a:latin typeface="+mn-lt"/>
              </a:rPr>
            </a:br>
            <a:br>
              <a:rPr lang="en-US" sz="3200" b="1" i="1" dirty="0">
                <a:latin typeface="+mn-lt"/>
              </a:rPr>
            </a:br>
            <a:r>
              <a:rPr lang="en-US" sz="3600" b="1" i="1" dirty="0">
                <a:latin typeface="+mn-lt"/>
              </a:rPr>
              <a:t>TOEFL</a:t>
            </a:r>
            <a:r>
              <a:rPr lang="en-US" sz="3600" b="1" dirty="0">
                <a:latin typeface="+mn-lt"/>
              </a:rPr>
              <a:t>® Test Prep</a:t>
            </a:r>
            <a:br>
              <a:rPr lang="en-US" sz="3600" b="1" dirty="0">
                <a:latin typeface="+mn-lt"/>
              </a:rPr>
            </a:br>
            <a:r>
              <a:rPr lang="en-US" sz="2700" dirty="0">
                <a:latin typeface="+mn-lt"/>
              </a:rPr>
              <a:t>By Arches Educational Services</a:t>
            </a:r>
            <a:br>
              <a:rPr lang="en-US" sz="2700" b="1" dirty="0">
                <a:latin typeface="+mn-lt"/>
              </a:rPr>
            </a:br>
            <a:r>
              <a:rPr lang="en-US" sz="2200" b="1" dirty="0">
                <a:latin typeface="+mn-lt"/>
                <a:hlinkClick r:id="rId2"/>
              </a:rPr>
              <a:t>www.archeslanguageschool.com</a:t>
            </a:r>
            <a:br>
              <a:rPr lang="en-US" sz="2200" b="1" dirty="0">
                <a:latin typeface="+mn-lt"/>
              </a:rPr>
            </a:br>
            <a:br>
              <a:rPr lang="en-US" sz="2200" b="1" dirty="0">
                <a:latin typeface="+mn-lt"/>
              </a:rPr>
            </a:br>
            <a:r>
              <a:rPr lang="en-US" sz="2200" b="1" dirty="0">
                <a:latin typeface="+mn-lt"/>
              </a:rPr>
              <a:t> </a:t>
            </a:r>
            <a:br>
              <a:rPr lang="en-US" sz="3200" b="1" dirty="0">
                <a:latin typeface="+mn-lt"/>
              </a:rPr>
            </a:br>
            <a:endParaRPr lang="en-US" sz="3200" b="1" dirty="0">
              <a:latin typeface="+mn-lt"/>
            </a:endParaRPr>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
        <p:nvSpPr>
          <p:cNvPr id="6" name="TextBox 5">
            <a:extLst>
              <a:ext uri="{FF2B5EF4-FFF2-40B4-BE49-F238E27FC236}">
                <a16:creationId xmlns:a16="http://schemas.microsoft.com/office/drawing/2014/main" id="{5906D438-A24C-44B4-8003-2ED9B69F95F4}"/>
              </a:ext>
            </a:extLst>
          </p:cNvPr>
          <p:cNvSpPr txBox="1"/>
          <p:nvPr/>
        </p:nvSpPr>
        <p:spPr>
          <a:xfrm>
            <a:off x="1111921" y="2656891"/>
            <a:ext cx="9238891" cy="3231654"/>
          </a:xfrm>
          <a:prstGeom prst="rect">
            <a:avLst/>
          </a:prstGeom>
          <a:noFill/>
        </p:spPr>
        <p:txBody>
          <a:bodyPr wrap="square" rtlCol="0">
            <a:spAutoFit/>
          </a:bodyPr>
          <a:lstStyle/>
          <a:p>
            <a:pPr algn="ctr"/>
            <a:r>
              <a:rPr lang="en-US" sz="2800" b="1" dirty="0"/>
              <a:t>The Basic Essay Structure</a:t>
            </a:r>
          </a:p>
          <a:p>
            <a:pPr algn="ctr"/>
            <a:endParaRPr lang="en-US" sz="2800" b="1" dirty="0"/>
          </a:p>
          <a:p>
            <a:pPr algn="just"/>
            <a:r>
              <a:rPr lang="en-US" sz="2400" b="1" dirty="0"/>
              <a:t>Abstract: </a:t>
            </a:r>
            <a:r>
              <a:rPr lang="en-US" sz="2400" dirty="0"/>
              <a:t>Writing an essay is not as simple as sitting down at a computer and beginning to type. A lot more planning goes into writing an essay successfully. If you have never written an essay before, or if you struggle with writing and want to improve your skills, it is a good idea to follow a number of important steps in the essay writing process.</a:t>
            </a:r>
          </a:p>
          <a:p>
            <a:pPr algn="ctr"/>
            <a:endParaRPr lang="en-US" sz="2800" dirty="0"/>
          </a:p>
        </p:txBody>
      </p:sp>
    </p:spTree>
    <p:extLst>
      <p:ext uri="{BB962C8B-B14F-4D97-AF65-F5344CB8AC3E}">
        <p14:creationId xmlns:p14="http://schemas.microsoft.com/office/powerpoint/2010/main" val="172596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DB2C-E2A6-464B-B155-A0B605CE7569}"/>
              </a:ext>
            </a:extLst>
          </p:cNvPr>
          <p:cNvSpPr>
            <a:spLocks noGrp="1"/>
          </p:cNvSpPr>
          <p:nvPr>
            <p:ph type="title"/>
          </p:nvPr>
        </p:nvSpPr>
        <p:spPr/>
        <p:txBody>
          <a:bodyPr>
            <a:normAutofit/>
          </a:bodyPr>
          <a:lstStyle/>
          <a:p>
            <a:pPr algn="ctr"/>
            <a:r>
              <a:rPr lang="en-US" sz="3200" b="1" dirty="0">
                <a:latin typeface="+mn-lt"/>
              </a:rPr>
              <a:t>3. The Conclusion Paragraph</a:t>
            </a:r>
          </a:p>
        </p:txBody>
      </p:sp>
      <p:sp>
        <p:nvSpPr>
          <p:cNvPr id="3" name="Content Placeholder 2">
            <a:extLst>
              <a:ext uri="{FF2B5EF4-FFF2-40B4-BE49-F238E27FC236}">
                <a16:creationId xmlns:a16="http://schemas.microsoft.com/office/drawing/2014/main" id="{0A173809-6728-4E90-A5EA-5E6CF741AB62}"/>
              </a:ext>
            </a:extLst>
          </p:cNvPr>
          <p:cNvSpPr>
            <a:spLocks noGrp="1"/>
          </p:cNvSpPr>
          <p:nvPr>
            <p:ph idx="1"/>
          </p:nvPr>
        </p:nvSpPr>
        <p:spPr>
          <a:xfrm>
            <a:off x="838200" y="1825625"/>
            <a:ext cx="10515600" cy="4003675"/>
          </a:xfrm>
        </p:spPr>
        <p:txBody>
          <a:bodyPr>
            <a:normAutofit lnSpcReduction="10000"/>
          </a:bodyPr>
          <a:lstStyle/>
          <a:p>
            <a:pPr marL="0" indent="0" algn="just">
              <a:buNone/>
            </a:pPr>
            <a:r>
              <a:rPr lang="en-US" dirty="0"/>
              <a:t>First, a conclusion paragraph closes your essay with an observation that </a:t>
            </a:r>
            <a:r>
              <a:rPr lang="en-US" i="1" dirty="0"/>
              <a:t>reaffirms the thesis </a:t>
            </a:r>
            <a:r>
              <a:rPr lang="en-US" dirty="0"/>
              <a:t>through different words and phrases carrying the same idea. With this purpose, use your introductory paragraph as a guide. Also, make sure to include </a:t>
            </a:r>
            <a:r>
              <a:rPr lang="en-US" i="1" dirty="0"/>
              <a:t>general references to the ideas presented in each of the body paragraphs</a:t>
            </a:r>
            <a:r>
              <a:rPr lang="en-US" dirty="0"/>
              <a:t>. Go back to each of them, if necessary, and address the main points discussed without including any new information that was not previously discussed throughout the essay. Then, as a perfect clinch, </a:t>
            </a:r>
            <a:r>
              <a:rPr lang="en-US" i="1" dirty="0"/>
              <a:t>leave your readers with something to think about</a:t>
            </a:r>
            <a:r>
              <a:rPr lang="en-US" dirty="0"/>
              <a:t>. Give then suggestions of actions they we may all take to improve the situation discussed or try to come up with a reflection that makes them think twice. </a:t>
            </a:r>
          </a:p>
        </p:txBody>
      </p:sp>
      <p:pic>
        <p:nvPicPr>
          <p:cNvPr id="6" name="Picture 5">
            <a:extLst>
              <a:ext uri="{FF2B5EF4-FFF2-40B4-BE49-F238E27FC236}">
                <a16:creationId xmlns:a16="http://schemas.microsoft.com/office/drawing/2014/main" id="{7E9124E2-68B3-4338-B740-95FCF5D0D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490063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DB2C-E2A6-464B-B155-A0B605CE7569}"/>
              </a:ext>
            </a:extLst>
          </p:cNvPr>
          <p:cNvSpPr>
            <a:spLocks noGrp="1"/>
          </p:cNvSpPr>
          <p:nvPr>
            <p:ph type="title"/>
          </p:nvPr>
        </p:nvSpPr>
        <p:spPr/>
        <p:txBody>
          <a:bodyPr>
            <a:normAutofit/>
          </a:bodyPr>
          <a:lstStyle/>
          <a:p>
            <a:pPr algn="ctr"/>
            <a:r>
              <a:rPr lang="en-US" sz="3200" b="1" dirty="0">
                <a:latin typeface="+mn-lt"/>
              </a:rPr>
              <a:t>Sample Conclusion Paragraph</a:t>
            </a:r>
          </a:p>
        </p:txBody>
      </p:sp>
      <p:sp>
        <p:nvSpPr>
          <p:cNvPr id="3" name="Content Placeholder 2">
            <a:extLst>
              <a:ext uri="{FF2B5EF4-FFF2-40B4-BE49-F238E27FC236}">
                <a16:creationId xmlns:a16="http://schemas.microsoft.com/office/drawing/2014/main" id="{0A173809-6728-4E90-A5EA-5E6CF741AB62}"/>
              </a:ext>
            </a:extLst>
          </p:cNvPr>
          <p:cNvSpPr>
            <a:spLocks noGrp="1"/>
          </p:cNvSpPr>
          <p:nvPr>
            <p:ph idx="1"/>
          </p:nvPr>
        </p:nvSpPr>
        <p:spPr>
          <a:xfrm>
            <a:off x="838200" y="1825625"/>
            <a:ext cx="10515600" cy="4003675"/>
          </a:xfrm>
        </p:spPr>
        <p:txBody>
          <a:bodyPr>
            <a:normAutofit lnSpcReduction="10000"/>
          </a:bodyPr>
          <a:lstStyle/>
          <a:p>
            <a:pPr marL="0" indent="0" algn="just">
              <a:buNone/>
            </a:pPr>
            <a:r>
              <a:rPr lang="en-US" dirty="0">
                <a:solidFill>
                  <a:srgbClr val="FF0000"/>
                </a:solidFill>
              </a:rPr>
              <a:t>In brief, while replacing libraries with tablets may seem a simple solution, it would definitely bring about more disadvantages than benefits to people’s lives. </a:t>
            </a:r>
            <a:r>
              <a:rPr lang="en-US" dirty="0">
                <a:solidFill>
                  <a:schemeClr val="accent6"/>
                </a:solidFill>
              </a:rPr>
              <a:t>Encouraging to spend even more time looking at digital screens, despite the issues surrounding them, will not only impact people’s health negatively but also end their access to many of the social advantages that libraries bring into our communities. </a:t>
            </a:r>
            <a:r>
              <a:rPr lang="en-US" dirty="0">
                <a:solidFill>
                  <a:schemeClr val="accent1"/>
                </a:solidFill>
              </a:rPr>
              <a:t>In the era of digital globalization, more spaces should actually be made for people to preserve the good practice of reading a printed book. Ultimately, it should not come as a surprise that, in spite of all the great technological advances, books have never disappeared  and continued to be in great demand</a:t>
            </a:r>
            <a:r>
              <a:rPr lang="en-US" dirty="0"/>
              <a:t>.</a:t>
            </a:r>
          </a:p>
          <a:p>
            <a:pPr marL="0" indent="0" algn="just">
              <a:buNone/>
            </a:pPr>
            <a:endParaRPr lang="en-US" dirty="0"/>
          </a:p>
        </p:txBody>
      </p:sp>
      <p:pic>
        <p:nvPicPr>
          <p:cNvPr id="6" name="Picture 5">
            <a:extLst>
              <a:ext uri="{FF2B5EF4-FFF2-40B4-BE49-F238E27FC236}">
                <a16:creationId xmlns:a16="http://schemas.microsoft.com/office/drawing/2014/main" id="{7E9124E2-68B3-4338-B740-95FCF5D0D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793594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DB2C-E2A6-464B-B155-A0B605CE7569}"/>
              </a:ext>
            </a:extLst>
          </p:cNvPr>
          <p:cNvSpPr>
            <a:spLocks noGrp="1"/>
          </p:cNvSpPr>
          <p:nvPr>
            <p:ph type="title"/>
          </p:nvPr>
        </p:nvSpPr>
        <p:spPr/>
        <p:txBody>
          <a:bodyPr>
            <a:normAutofit/>
          </a:bodyPr>
          <a:lstStyle/>
          <a:p>
            <a:pPr algn="ctr"/>
            <a:r>
              <a:rPr lang="en-US" sz="3200" b="1" dirty="0">
                <a:latin typeface="+mn-lt"/>
              </a:rPr>
              <a:t>4. Transitions between Ideas</a:t>
            </a:r>
          </a:p>
        </p:txBody>
      </p:sp>
      <p:sp>
        <p:nvSpPr>
          <p:cNvPr id="3" name="Content Placeholder 2">
            <a:extLst>
              <a:ext uri="{FF2B5EF4-FFF2-40B4-BE49-F238E27FC236}">
                <a16:creationId xmlns:a16="http://schemas.microsoft.com/office/drawing/2014/main" id="{0A173809-6728-4E90-A5EA-5E6CF741AB62}"/>
              </a:ext>
            </a:extLst>
          </p:cNvPr>
          <p:cNvSpPr>
            <a:spLocks noGrp="1"/>
          </p:cNvSpPr>
          <p:nvPr>
            <p:ph idx="1"/>
          </p:nvPr>
        </p:nvSpPr>
        <p:spPr/>
        <p:txBody>
          <a:bodyPr/>
          <a:lstStyle/>
          <a:p>
            <a:pPr marL="0" indent="0" algn="just">
              <a:buNone/>
            </a:pPr>
            <a:r>
              <a:rPr lang="en-US" dirty="0"/>
              <a:t>Regardless of your subject or audience, when you write, you need to arrange the text so readers can understand and follow your ideas. The sentences and paragraphs that make up any written document will often contain different ideas and subtopics. The transitions between these ideas help readers digest information successfully. A transition can be a word, a group of words, or a complete sentence, and the effective use of transitions alerts readers to shifts in ideas so they can better understand the information presented. After writing, spend time editing to ensure the correct use of transitions throughout a document.</a:t>
            </a:r>
          </a:p>
          <a:p>
            <a:pPr marL="0" indent="0">
              <a:buNone/>
            </a:pPr>
            <a:endParaRPr lang="en-US" dirty="0"/>
          </a:p>
        </p:txBody>
      </p:sp>
      <p:pic>
        <p:nvPicPr>
          <p:cNvPr id="6" name="Picture 5">
            <a:extLst>
              <a:ext uri="{FF2B5EF4-FFF2-40B4-BE49-F238E27FC236}">
                <a16:creationId xmlns:a16="http://schemas.microsoft.com/office/drawing/2014/main" id="{7E9124E2-68B3-4338-B740-95FCF5D0D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4225857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FE5D4-3564-401B-8BC5-58076AC26050}"/>
              </a:ext>
            </a:extLst>
          </p:cNvPr>
          <p:cNvSpPr>
            <a:spLocks noGrp="1"/>
          </p:cNvSpPr>
          <p:nvPr>
            <p:ph type="title"/>
          </p:nvPr>
        </p:nvSpPr>
        <p:spPr/>
        <p:txBody>
          <a:bodyPr>
            <a:normAutofit/>
          </a:bodyPr>
          <a:lstStyle/>
          <a:p>
            <a:pPr algn="ctr"/>
            <a:endParaRPr lang="en-US" sz="3200" b="1" dirty="0">
              <a:latin typeface="+mn-lt"/>
            </a:endParaRPr>
          </a:p>
        </p:txBody>
      </p:sp>
      <p:graphicFrame>
        <p:nvGraphicFramePr>
          <p:cNvPr id="5" name="Content Placeholder 4">
            <a:extLst>
              <a:ext uri="{FF2B5EF4-FFF2-40B4-BE49-F238E27FC236}">
                <a16:creationId xmlns:a16="http://schemas.microsoft.com/office/drawing/2014/main" id="{E206F658-0CBE-413F-8CFB-D99339BEE561}"/>
              </a:ext>
            </a:extLst>
          </p:cNvPr>
          <p:cNvGraphicFramePr>
            <a:graphicFrameLocks noGrp="1"/>
          </p:cNvGraphicFramePr>
          <p:nvPr>
            <p:ph idx="1"/>
            <p:extLst>
              <p:ext uri="{D42A27DB-BD31-4B8C-83A1-F6EECF244321}">
                <p14:modId xmlns:p14="http://schemas.microsoft.com/office/powerpoint/2010/main" val="1077427568"/>
              </p:ext>
            </p:extLst>
          </p:nvPr>
        </p:nvGraphicFramePr>
        <p:xfrm>
          <a:off x="720700" y="1453661"/>
          <a:ext cx="10306210" cy="4695649"/>
        </p:xfrm>
        <a:graphic>
          <a:graphicData uri="http://schemas.openxmlformats.org/drawingml/2006/table">
            <a:tbl>
              <a:tblPr firstRow="1" firstCol="1" bandRow="1">
                <a:tableStyleId>{5C22544A-7EE6-4342-B048-85BDC9FD1C3A}</a:tableStyleId>
              </a:tblPr>
              <a:tblGrid>
                <a:gridCol w="3247143">
                  <a:extLst>
                    <a:ext uri="{9D8B030D-6E8A-4147-A177-3AD203B41FA5}">
                      <a16:colId xmlns:a16="http://schemas.microsoft.com/office/drawing/2014/main" val="2569605304"/>
                    </a:ext>
                  </a:extLst>
                </a:gridCol>
                <a:gridCol w="7059067">
                  <a:extLst>
                    <a:ext uri="{9D8B030D-6E8A-4147-A177-3AD203B41FA5}">
                      <a16:colId xmlns:a16="http://schemas.microsoft.com/office/drawing/2014/main" val="3909006861"/>
                    </a:ext>
                  </a:extLst>
                </a:gridCol>
              </a:tblGrid>
              <a:tr h="585343">
                <a:tc gridSpan="2">
                  <a:txBody>
                    <a:bodyPr/>
                    <a:lstStyle/>
                    <a:p>
                      <a:pPr marL="0" marR="0" algn="ctr">
                        <a:lnSpc>
                          <a:spcPct val="107000"/>
                        </a:lnSpc>
                        <a:spcBef>
                          <a:spcPts val="0"/>
                        </a:spcBef>
                        <a:spcAft>
                          <a:spcPts val="0"/>
                        </a:spcAft>
                      </a:pPr>
                      <a:r>
                        <a:rPr lang="en-US" sz="2800" b="1" dirty="0">
                          <a:latin typeface="+mn-lt"/>
                        </a:rPr>
                        <a:t>Examples of Transitions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500574774"/>
                  </a:ext>
                </a:extLst>
              </a:tr>
              <a:tr h="906557">
                <a:tc>
                  <a:txBody>
                    <a:bodyPr/>
                    <a:lstStyle/>
                    <a:p>
                      <a:pPr marL="0" marR="0">
                        <a:lnSpc>
                          <a:spcPct val="107000"/>
                        </a:lnSpc>
                        <a:spcBef>
                          <a:spcPts val="0"/>
                        </a:spcBef>
                        <a:spcAft>
                          <a:spcPts val="0"/>
                        </a:spcAft>
                      </a:pPr>
                      <a:r>
                        <a:rPr lang="en-US" sz="2400" dirty="0">
                          <a:effectLst/>
                        </a:rPr>
                        <a:t>To support body paragraph topic ideas: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nSpc>
                          <a:spcPct val="107000"/>
                        </a:lnSpc>
                        <a:spcBef>
                          <a:spcPts val="0"/>
                        </a:spcBef>
                        <a:spcAft>
                          <a:spcPts val="0"/>
                        </a:spcAft>
                        <a:buFont typeface="Symbol" panose="05050102010706020507" pitchFamily="18" charset="2"/>
                        <a:buNone/>
                      </a:pPr>
                      <a:r>
                        <a:rPr lang="en-US" sz="2400" dirty="0">
                          <a:effectLst/>
                        </a:rPr>
                        <a:t>First, Firstly, In the first place, Second, Third, Besides, Moreover, In addition, Furthermore, Finally, etc.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5945608"/>
                  </a:ext>
                </a:extLst>
              </a:tr>
              <a:tr h="2297192">
                <a:tc>
                  <a:txBody>
                    <a:bodyPr/>
                    <a:lstStyle/>
                    <a:p>
                      <a:pPr marL="0" marR="0">
                        <a:lnSpc>
                          <a:spcPct val="107000"/>
                        </a:lnSpc>
                        <a:spcBef>
                          <a:spcPts val="0"/>
                        </a:spcBef>
                        <a:spcAft>
                          <a:spcPts val="0"/>
                        </a:spcAft>
                      </a:pPr>
                      <a:r>
                        <a:rPr lang="en-US" sz="2400" dirty="0">
                          <a:effectLst/>
                        </a:rPr>
                        <a:t>To give examples (a),  details (b) and explanations (c) related to the supporting ideas in the body paragraphs: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nSpc>
                          <a:spcPct val="107000"/>
                        </a:lnSpc>
                        <a:spcBef>
                          <a:spcPts val="0"/>
                        </a:spcBef>
                        <a:spcAft>
                          <a:spcPts val="0"/>
                        </a:spcAft>
                        <a:buFont typeface="Symbol" panose="05050102010706020507" pitchFamily="18" charset="2"/>
                        <a:buNone/>
                      </a:pPr>
                      <a:r>
                        <a:rPr lang="en-US" sz="2400" dirty="0">
                          <a:effectLst/>
                        </a:rPr>
                        <a:t>a) For example, For instance, An example of this is, As an illustration, To illustrate, To prove this, etc.</a:t>
                      </a:r>
                    </a:p>
                    <a:p>
                      <a:pPr marL="0" marR="0" lvl="0" indent="0">
                        <a:lnSpc>
                          <a:spcPct val="107000"/>
                        </a:lnSpc>
                        <a:spcBef>
                          <a:spcPts val="0"/>
                        </a:spcBef>
                        <a:spcAft>
                          <a:spcPts val="0"/>
                        </a:spcAft>
                        <a:buFont typeface="Symbol" panose="05050102010706020507" pitchFamily="18" charset="2"/>
                        <a:buNone/>
                      </a:pPr>
                      <a:r>
                        <a:rPr lang="en-US" sz="2400" dirty="0">
                          <a:effectLst/>
                        </a:rPr>
                        <a:t>b) In fact, As a matter of fact, Actually, Surprisingly, Definitely, In this regard, etc.</a:t>
                      </a:r>
                    </a:p>
                    <a:p>
                      <a:pPr marL="0" marR="0" lvl="0" indent="0">
                        <a:lnSpc>
                          <a:spcPct val="107000"/>
                        </a:lnSpc>
                        <a:spcBef>
                          <a:spcPts val="0"/>
                        </a:spcBef>
                        <a:spcAft>
                          <a:spcPts val="0"/>
                        </a:spcAft>
                        <a:buFont typeface="Symbol" panose="05050102010706020507" pitchFamily="18" charset="2"/>
                        <a:buNone/>
                      </a:pPr>
                      <a:r>
                        <a:rPr lang="en-US" sz="2400" dirty="0">
                          <a:effectLst/>
                        </a:rPr>
                        <a:t>c) That is, That is to say, This is, It means that, etc.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6131533"/>
                  </a:ext>
                </a:extLst>
              </a:tr>
              <a:tr h="906557">
                <a:tc>
                  <a:txBody>
                    <a:bodyPr/>
                    <a:lstStyle/>
                    <a:p>
                      <a:pPr marL="0" marR="0">
                        <a:lnSpc>
                          <a:spcPct val="107000"/>
                        </a:lnSpc>
                        <a:spcBef>
                          <a:spcPts val="0"/>
                        </a:spcBef>
                        <a:spcAft>
                          <a:spcPts val="0"/>
                        </a:spcAft>
                      </a:pPr>
                      <a:r>
                        <a:rPr lang="en-US" sz="2400" dirty="0">
                          <a:effectLst/>
                        </a:rPr>
                        <a:t>To conclude the essay (conclusion paragraph):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nSpc>
                          <a:spcPct val="107000"/>
                        </a:lnSpc>
                        <a:spcBef>
                          <a:spcPts val="0"/>
                        </a:spcBef>
                        <a:spcAft>
                          <a:spcPts val="0"/>
                        </a:spcAft>
                        <a:buFont typeface="Symbol" panose="05050102010706020507" pitchFamily="18" charset="2"/>
                        <a:buNone/>
                      </a:pPr>
                      <a:r>
                        <a:rPr lang="en-US" sz="2400" dirty="0">
                          <a:effectLst/>
                        </a:rPr>
                        <a:t>In brief, In conclusion, Summing up, Summarizing, On the whole, etc.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2108947"/>
                  </a:ext>
                </a:extLst>
              </a:tr>
            </a:tbl>
          </a:graphicData>
        </a:graphic>
      </p:graphicFrame>
      <p:pic>
        <p:nvPicPr>
          <p:cNvPr id="4" name="Picture 3">
            <a:extLst>
              <a:ext uri="{FF2B5EF4-FFF2-40B4-BE49-F238E27FC236}">
                <a16:creationId xmlns:a16="http://schemas.microsoft.com/office/drawing/2014/main" id="{29AB117B-1A9A-452F-B31A-E8BBCBEEA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1822230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DB2C-E2A6-464B-B155-A0B605CE7569}"/>
              </a:ext>
            </a:extLst>
          </p:cNvPr>
          <p:cNvSpPr>
            <a:spLocks noGrp="1"/>
          </p:cNvSpPr>
          <p:nvPr>
            <p:ph type="title"/>
          </p:nvPr>
        </p:nvSpPr>
        <p:spPr/>
        <p:txBody>
          <a:bodyPr>
            <a:normAutofit/>
          </a:bodyPr>
          <a:lstStyle/>
          <a:p>
            <a:pPr algn="ctr"/>
            <a:r>
              <a:rPr lang="en-US" sz="3200" b="1" dirty="0">
                <a:latin typeface="+mn-lt"/>
              </a:rPr>
              <a:t>Summing up!</a:t>
            </a:r>
          </a:p>
        </p:txBody>
      </p:sp>
      <p:sp>
        <p:nvSpPr>
          <p:cNvPr id="3" name="Content Placeholder 2">
            <a:extLst>
              <a:ext uri="{FF2B5EF4-FFF2-40B4-BE49-F238E27FC236}">
                <a16:creationId xmlns:a16="http://schemas.microsoft.com/office/drawing/2014/main" id="{0A173809-6728-4E90-A5EA-5E6CF741AB62}"/>
              </a:ext>
            </a:extLst>
          </p:cNvPr>
          <p:cNvSpPr>
            <a:spLocks noGrp="1"/>
          </p:cNvSpPr>
          <p:nvPr>
            <p:ph idx="1"/>
          </p:nvPr>
        </p:nvSpPr>
        <p:spPr>
          <a:xfrm>
            <a:off x="838200" y="1690688"/>
            <a:ext cx="10515600" cy="3722233"/>
          </a:xfrm>
        </p:spPr>
        <p:txBody>
          <a:bodyPr>
            <a:normAutofit/>
          </a:bodyPr>
          <a:lstStyle/>
          <a:p>
            <a:pPr marL="0" indent="0" algn="just">
              <a:buNone/>
            </a:pPr>
            <a:r>
              <a:rPr lang="en-US" dirty="0"/>
              <a:t>Once a topic has been chosen, ideas have been generated through brainstorming, and a thesis have been developed, a smart step that a writer can take in the prewriting stage of an essay is </a:t>
            </a:r>
            <a:r>
              <a:rPr lang="en-US" i="1" dirty="0"/>
              <a:t>creating an outline</a:t>
            </a:r>
            <a:r>
              <a:rPr lang="en-US" dirty="0"/>
              <a:t>. An outline not only allows a writer to categorize the main points and organize them, but also can prevent him/her from getting stuck when performing the actual writing of the essay. Finally, before submission, don’t forget to edit your own writing to avoid unnecessary grammar or spelling errors that puts your high score at risk. </a:t>
            </a:r>
          </a:p>
        </p:txBody>
      </p:sp>
      <p:pic>
        <p:nvPicPr>
          <p:cNvPr id="6" name="Picture 5">
            <a:extLst>
              <a:ext uri="{FF2B5EF4-FFF2-40B4-BE49-F238E27FC236}">
                <a16:creationId xmlns:a16="http://schemas.microsoft.com/office/drawing/2014/main" id="{7E9124E2-68B3-4338-B740-95FCF5D0D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3342958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DB2C-E2A6-464B-B155-A0B605CE7569}"/>
              </a:ext>
            </a:extLst>
          </p:cNvPr>
          <p:cNvSpPr>
            <a:spLocks noGrp="1"/>
          </p:cNvSpPr>
          <p:nvPr>
            <p:ph type="title"/>
          </p:nvPr>
        </p:nvSpPr>
        <p:spPr/>
        <p:txBody>
          <a:bodyPr>
            <a:normAutofit/>
          </a:bodyPr>
          <a:lstStyle/>
          <a:p>
            <a:pPr algn="ctr"/>
            <a:r>
              <a:rPr lang="en-US" sz="3200" b="1" dirty="0">
                <a:latin typeface="+mn-lt"/>
              </a:rPr>
              <a:t>Summing up!</a:t>
            </a:r>
          </a:p>
        </p:txBody>
      </p:sp>
      <p:sp>
        <p:nvSpPr>
          <p:cNvPr id="3" name="Content Placeholder 2">
            <a:extLst>
              <a:ext uri="{FF2B5EF4-FFF2-40B4-BE49-F238E27FC236}">
                <a16:creationId xmlns:a16="http://schemas.microsoft.com/office/drawing/2014/main" id="{0A173809-6728-4E90-A5EA-5E6CF741AB62}"/>
              </a:ext>
            </a:extLst>
          </p:cNvPr>
          <p:cNvSpPr>
            <a:spLocks noGrp="1"/>
          </p:cNvSpPr>
          <p:nvPr>
            <p:ph idx="1"/>
          </p:nvPr>
        </p:nvSpPr>
        <p:spPr/>
        <p:txBody>
          <a:bodyPr>
            <a:normAutofit/>
          </a:bodyPr>
          <a:lstStyle/>
          <a:p>
            <a:pPr marL="0" indent="0" algn="just">
              <a:buNone/>
            </a:pPr>
            <a:r>
              <a:rPr lang="en-US" dirty="0"/>
              <a:t>Once a topic has been chosen, and ideas have been generated through brainstorming, a smart step that a writer can take in the prewriting stage of an essay is </a:t>
            </a:r>
            <a:r>
              <a:rPr lang="en-US" i="1" dirty="0"/>
              <a:t>creating an outline</a:t>
            </a:r>
            <a:r>
              <a:rPr lang="en-US" dirty="0"/>
              <a:t>. An outline not only allows a writer to categorize the main points and organize them, but also ensures that each idea can be fully developed later in the essay. Creating an outline, can even can even prevent you that you are less likely to get stuck when performing the actual writing of the piece. </a:t>
            </a:r>
          </a:p>
          <a:p>
            <a:pPr marL="0" indent="0" algn="just">
              <a:buNone/>
            </a:pPr>
            <a:endParaRPr lang="en-US" dirty="0"/>
          </a:p>
        </p:txBody>
      </p:sp>
      <p:pic>
        <p:nvPicPr>
          <p:cNvPr id="6" name="Picture 5">
            <a:extLst>
              <a:ext uri="{FF2B5EF4-FFF2-40B4-BE49-F238E27FC236}">
                <a16:creationId xmlns:a16="http://schemas.microsoft.com/office/drawing/2014/main" id="{7E9124E2-68B3-4338-B740-95FCF5D0D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1052719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p:txBody>
          <a:bodyPr>
            <a:normAutofit/>
          </a:bodyPr>
          <a:lstStyle/>
          <a:p>
            <a:pPr algn="ctr"/>
            <a:r>
              <a:rPr lang="en-US" sz="3200" b="1" dirty="0">
                <a:latin typeface="+mn-lt"/>
              </a:rPr>
              <a:t>Session Aim</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1825624"/>
            <a:ext cx="10515600" cy="4013315"/>
          </a:xfrm>
        </p:spPr>
        <p:txBody>
          <a:bodyPr>
            <a:normAutofit/>
          </a:bodyPr>
          <a:lstStyle/>
          <a:p>
            <a:pPr marL="0" indent="0">
              <a:lnSpc>
                <a:spcPct val="110000"/>
              </a:lnSpc>
              <a:spcBef>
                <a:spcPts val="0"/>
              </a:spcBef>
              <a:buNone/>
            </a:pPr>
            <a:r>
              <a:rPr lang="en-US" dirty="0"/>
              <a:t>By the end of this </a:t>
            </a:r>
            <a:r>
              <a:rPr lang="en-US" i="1" dirty="0"/>
              <a:t>TOEFL</a:t>
            </a:r>
            <a:r>
              <a:rPr lang="en-US" dirty="0"/>
              <a:t>® test prep session, you should be familiar with some important information about the </a:t>
            </a:r>
            <a:r>
              <a:rPr lang="en-US" i="1" dirty="0"/>
              <a:t>TOEFL </a:t>
            </a:r>
            <a:r>
              <a:rPr lang="en-US" i="1" dirty="0" err="1"/>
              <a:t>iBT</a:t>
            </a:r>
            <a:r>
              <a:rPr lang="en-US" dirty="0"/>
              <a:t>® writing section, such as:</a:t>
            </a:r>
          </a:p>
          <a:p>
            <a:pPr>
              <a:lnSpc>
                <a:spcPct val="110000"/>
              </a:lnSpc>
              <a:spcBef>
                <a:spcPts val="0"/>
              </a:spcBef>
            </a:pPr>
            <a:r>
              <a:rPr lang="en-US" dirty="0"/>
              <a:t>the basic structure of an essay </a:t>
            </a:r>
          </a:p>
          <a:p>
            <a:pPr>
              <a:lnSpc>
                <a:spcPct val="110000"/>
              </a:lnSpc>
              <a:spcBef>
                <a:spcPts val="0"/>
              </a:spcBef>
            </a:pPr>
            <a:r>
              <a:rPr lang="en-US" dirty="0"/>
              <a:t>a sample essay outline</a:t>
            </a:r>
          </a:p>
          <a:p>
            <a:pPr>
              <a:lnSpc>
                <a:spcPct val="110000"/>
              </a:lnSpc>
              <a:spcBef>
                <a:spcPts val="0"/>
              </a:spcBef>
            </a:pPr>
            <a:r>
              <a:rPr lang="en-US" dirty="0"/>
              <a:t>a sample essay</a:t>
            </a:r>
          </a:p>
          <a:p>
            <a:pPr>
              <a:lnSpc>
                <a:spcPct val="110000"/>
              </a:lnSpc>
              <a:spcBef>
                <a:spcPts val="0"/>
              </a:spcBef>
            </a:pPr>
            <a:r>
              <a:rPr lang="en-US" dirty="0"/>
              <a:t>common transitions to connect ideas</a:t>
            </a:r>
          </a:p>
          <a:p>
            <a:pPr>
              <a:lnSpc>
                <a:spcPct val="110000"/>
              </a:lnSpc>
              <a:spcBef>
                <a:spcPts val="0"/>
              </a:spcBef>
            </a:pPr>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3872792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1453660"/>
            <a:ext cx="10515600" cy="4803921"/>
          </a:xfrm>
        </p:spPr>
        <p:txBody>
          <a:bodyPr>
            <a:noAutofit/>
          </a:bodyPr>
          <a:lstStyle/>
          <a:p>
            <a:pPr marL="0" indent="0">
              <a:buNone/>
            </a:pPr>
            <a:endParaRPr lang="en-US" dirty="0"/>
          </a:p>
          <a:p>
            <a:pPr marL="0" indent="0">
              <a:buNone/>
            </a:pPr>
            <a:r>
              <a:rPr lang="en-US" dirty="0"/>
              <a:t>The basic essay should contain four basic paragraphs: </a:t>
            </a:r>
          </a:p>
          <a:p>
            <a:pPr algn="just"/>
            <a:r>
              <a:rPr lang="en-US" dirty="0"/>
              <a:t> One (1) introduction paragraph, which should engage the reader’s attention and provide general background information that the reader may need to understand the thesis (essay main idea).</a:t>
            </a:r>
          </a:p>
          <a:p>
            <a:r>
              <a:rPr lang="en-US" dirty="0"/>
              <a:t>Two (2) body paragraphs, which support the thesis stated in the introduction paragraph by giving the reader either evidence to show why a thesis is true or correct or details to better understand it. </a:t>
            </a:r>
          </a:p>
          <a:p>
            <a:r>
              <a:rPr lang="en-US" dirty="0"/>
              <a:t>One (1) Conclusion Paragraph, which restates the thesis and the main ideas of the body paragraphs. </a:t>
            </a:r>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
        <p:nvSpPr>
          <p:cNvPr id="5" name="Title 1">
            <a:extLst>
              <a:ext uri="{FF2B5EF4-FFF2-40B4-BE49-F238E27FC236}">
                <a16:creationId xmlns:a16="http://schemas.microsoft.com/office/drawing/2014/main" id="{69F3E219-98C6-4D11-B892-D91DF8163759}"/>
              </a:ext>
            </a:extLst>
          </p:cNvPr>
          <p:cNvSpPr>
            <a:spLocks noGrp="1"/>
          </p:cNvSpPr>
          <p:nvPr>
            <p:ph type="title"/>
          </p:nvPr>
        </p:nvSpPr>
        <p:spPr>
          <a:xfrm>
            <a:off x="730379" y="917515"/>
            <a:ext cx="10515600" cy="1325563"/>
          </a:xfrm>
        </p:spPr>
        <p:txBody>
          <a:bodyPr>
            <a:normAutofit/>
          </a:bodyPr>
          <a:lstStyle/>
          <a:p>
            <a:pPr algn="ctr"/>
            <a:r>
              <a:rPr lang="en-US" sz="3200" b="1" dirty="0">
                <a:latin typeface="+mn-lt"/>
              </a:rPr>
              <a:t>1. The Basic Essay Structure</a:t>
            </a:r>
          </a:p>
        </p:txBody>
      </p:sp>
    </p:spTree>
    <p:extLst>
      <p:ext uri="{BB962C8B-B14F-4D97-AF65-F5344CB8AC3E}">
        <p14:creationId xmlns:p14="http://schemas.microsoft.com/office/powerpoint/2010/main" val="2469199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730379" y="962662"/>
            <a:ext cx="10515600" cy="1325563"/>
          </a:xfrm>
        </p:spPr>
        <p:txBody>
          <a:bodyPr>
            <a:normAutofit/>
          </a:bodyPr>
          <a:lstStyle/>
          <a:p>
            <a:pPr algn="ctr"/>
            <a:r>
              <a:rPr lang="en-US" sz="3200" b="1" dirty="0">
                <a:latin typeface="+mn-lt"/>
              </a:rPr>
              <a:t>2. The Introduction Paragraph Structure</a:t>
            </a:r>
          </a:p>
        </p:txBody>
      </p:sp>
      <p:pic>
        <p:nvPicPr>
          <p:cNvPr id="5" name="Content Placeholder 4">
            <a:extLst>
              <a:ext uri="{FF2B5EF4-FFF2-40B4-BE49-F238E27FC236}">
                <a16:creationId xmlns:a16="http://schemas.microsoft.com/office/drawing/2014/main" id="{BBFC77ED-D451-42AD-9246-1EB2B13BF2DB}"/>
              </a:ext>
            </a:extLst>
          </p:cNvPr>
          <p:cNvPicPr>
            <a:picLocks noGrp="1" noChangeAspect="1"/>
          </p:cNvPicPr>
          <p:nvPr>
            <p:ph idx="1"/>
          </p:nvPr>
        </p:nvPicPr>
        <p:blipFill>
          <a:blip r:embed="rId2"/>
          <a:stretch>
            <a:fillRect/>
          </a:stretch>
        </p:blipFill>
        <p:spPr>
          <a:xfrm>
            <a:off x="851140" y="2187936"/>
            <a:ext cx="3954874" cy="3247161"/>
          </a:xfrm>
          <a:prstGeom prst="rect">
            <a:avLst/>
          </a:prstGeom>
        </p:spPr>
      </p:pic>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
        <p:nvSpPr>
          <p:cNvPr id="6" name="TextBox 5">
            <a:extLst>
              <a:ext uri="{FF2B5EF4-FFF2-40B4-BE49-F238E27FC236}">
                <a16:creationId xmlns:a16="http://schemas.microsoft.com/office/drawing/2014/main" id="{6739E1CB-B1F8-459A-BA6A-22926046410D}"/>
              </a:ext>
            </a:extLst>
          </p:cNvPr>
          <p:cNvSpPr txBox="1"/>
          <p:nvPr/>
        </p:nvSpPr>
        <p:spPr>
          <a:xfrm>
            <a:off x="4596493" y="2526971"/>
            <a:ext cx="6649486" cy="2862322"/>
          </a:xfrm>
          <a:prstGeom prst="rect">
            <a:avLst/>
          </a:prstGeom>
          <a:noFill/>
        </p:spPr>
        <p:txBody>
          <a:bodyPr wrap="square" rtlCol="0">
            <a:spAutoFit/>
          </a:bodyPr>
          <a:lstStyle/>
          <a:p>
            <a:pPr marL="285750" indent="-285750">
              <a:buFont typeface="Arial" panose="020B0604020202020204" pitchFamily="34" charset="0"/>
              <a:buChar char="•"/>
            </a:pPr>
            <a:r>
              <a:rPr lang="en-US" dirty="0"/>
              <a:t>The hook is the </a:t>
            </a:r>
            <a:r>
              <a:rPr lang="en-US" dirty="0">
                <a:solidFill>
                  <a:schemeClr val="accent1"/>
                </a:solidFill>
              </a:rPr>
              <a:t>opening sentence </a:t>
            </a:r>
            <a:r>
              <a:rPr lang="en-US" dirty="0"/>
              <a:t>of your essay and the one that actually </a:t>
            </a:r>
            <a:r>
              <a:rPr lang="en-US" dirty="0">
                <a:solidFill>
                  <a:schemeClr val="accent1"/>
                </a:solidFill>
              </a:rPr>
              <a:t>captures readers’ attention </a:t>
            </a:r>
            <a:r>
              <a:rPr lang="en-US" dirty="0"/>
              <a:t>and motivates them to keep reading.</a:t>
            </a:r>
          </a:p>
          <a:p>
            <a:pPr marL="285750" indent="-285750">
              <a:buFont typeface="Arial" panose="020B0604020202020204" pitchFamily="34" charset="0"/>
              <a:buChar char="•"/>
            </a:pPr>
            <a:r>
              <a:rPr lang="en-US" dirty="0"/>
              <a:t>The bridge is generally </a:t>
            </a:r>
            <a:r>
              <a:rPr lang="en-US" dirty="0">
                <a:solidFill>
                  <a:schemeClr val="accent6"/>
                </a:solidFill>
              </a:rPr>
              <a:t>1-2 sentences</a:t>
            </a:r>
            <a:r>
              <a:rPr lang="en-US" dirty="0"/>
              <a:t> that smoothly </a:t>
            </a:r>
            <a:r>
              <a:rPr lang="en-US" dirty="0">
                <a:solidFill>
                  <a:schemeClr val="accent6"/>
                </a:solidFill>
              </a:rPr>
              <a:t>connects</a:t>
            </a:r>
            <a:r>
              <a:rPr lang="en-US" dirty="0"/>
              <a:t> the hook to the  </a:t>
            </a:r>
            <a:r>
              <a:rPr lang="en-US" dirty="0">
                <a:solidFill>
                  <a:schemeClr val="accent6"/>
                </a:solidFill>
              </a:rPr>
              <a:t>main topic </a:t>
            </a:r>
            <a:r>
              <a:rPr lang="en-US" dirty="0"/>
              <a:t>of the essay, so the ideas are logically related.</a:t>
            </a:r>
          </a:p>
          <a:p>
            <a:pPr marL="285750" indent="-285750">
              <a:buFont typeface="Arial" panose="020B0604020202020204" pitchFamily="34" charset="0"/>
              <a:buChar char="•"/>
            </a:pPr>
            <a:r>
              <a:rPr lang="en-US" dirty="0"/>
              <a:t>The thesis is perhaps the </a:t>
            </a:r>
            <a:r>
              <a:rPr lang="en-US" dirty="0">
                <a:solidFill>
                  <a:srgbClr val="FF0000"/>
                </a:solidFill>
              </a:rPr>
              <a:t>most important point </a:t>
            </a:r>
            <a:r>
              <a:rPr lang="en-US" dirty="0"/>
              <a:t>of an essay.  It tells readers </a:t>
            </a:r>
            <a:r>
              <a:rPr lang="en-US" dirty="0">
                <a:solidFill>
                  <a:srgbClr val="FF0000"/>
                </a:solidFill>
              </a:rPr>
              <a:t>what the essay is about</a:t>
            </a:r>
            <a:r>
              <a:rPr lang="en-US" dirty="0"/>
              <a:t>. All the body paragraphs after the thesis have to prove it by offering additional information or describing it in more details. </a:t>
            </a:r>
          </a:p>
        </p:txBody>
      </p:sp>
    </p:spTree>
    <p:extLst>
      <p:ext uri="{BB962C8B-B14F-4D97-AF65-F5344CB8AC3E}">
        <p14:creationId xmlns:p14="http://schemas.microsoft.com/office/powerpoint/2010/main" val="877388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665065" y="587105"/>
            <a:ext cx="10515600" cy="1325563"/>
          </a:xfrm>
        </p:spPr>
        <p:txBody>
          <a:bodyPr>
            <a:normAutofit/>
          </a:bodyPr>
          <a:lstStyle/>
          <a:p>
            <a:pPr algn="ctr"/>
            <a:r>
              <a:rPr lang="en-US" sz="3200" b="1" dirty="0">
                <a:latin typeface="+mn-lt"/>
              </a:rPr>
              <a:t>Suggestions for Hook Sentences</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730379" y="1695356"/>
            <a:ext cx="10515600" cy="4248243"/>
          </a:xfrm>
        </p:spPr>
        <p:txBody>
          <a:bodyPr>
            <a:normAutofit fontScale="77500" lnSpcReduction="20000"/>
          </a:bodyPr>
          <a:lstStyle/>
          <a:p>
            <a:r>
              <a:rPr lang="en-US" b="1" dirty="0"/>
              <a:t>Quotes from a famous person</a:t>
            </a:r>
            <a:r>
              <a:rPr lang="en-US" dirty="0"/>
              <a:t>: </a:t>
            </a:r>
          </a:p>
          <a:p>
            <a:pPr marL="0" indent="0">
              <a:buNone/>
            </a:pPr>
            <a:r>
              <a:rPr lang="en-US" dirty="0"/>
              <a:t>Hillary Clinton once said, “</a:t>
            </a:r>
            <a:r>
              <a:rPr lang="en-US" i="1" dirty="0"/>
              <a:t>there’s no true democracy until women’s voices are heard.</a:t>
            </a:r>
            <a:r>
              <a:rPr lang="en-US" dirty="0"/>
              <a:t> </a:t>
            </a:r>
          </a:p>
          <a:p>
            <a:pPr marL="0" indent="0">
              <a:buNone/>
            </a:pPr>
            <a:r>
              <a:rPr lang="en-US" sz="2600" dirty="0"/>
              <a:t>[Essay topic: </a:t>
            </a:r>
            <a:r>
              <a:rPr lang="en-US" sz="2600" i="1" dirty="0"/>
              <a:t>Women’s Rights]</a:t>
            </a:r>
            <a:endParaRPr lang="en-US" sz="2600" dirty="0"/>
          </a:p>
          <a:p>
            <a:r>
              <a:rPr lang="en-US" b="1" dirty="0"/>
              <a:t>Misconceptions: </a:t>
            </a:r>
          </a:p>
          <a:p>
            <a:pPr marL="0" indent="0">
              <a:buNone/>
            </a:pPr>
            <a:r>
              <a:rPr lang="en-US" dirty="0"/>
              <a:t>Most Americans mistakenly believe that all rice is essentially the same.</a:t>
            </a:r>
          </a:p>
          <a:p>
            <a:pPr marL="0" indent="0">
              <a:buNone/>
            </a:pPr>
            <a:r>
              <a:rPr lang="en-US" sz="2600" dirty="0"/>
              <a:t>[Essay Topic: </a:t>
            </a:r>
            <a:r>
              <a:rPr lang="en-US" sz="2600" i="1" dirty="0"/>
              <a:t>Rice Types</a:t>
            </a:r>
            <a:r>
              <a:rPr lang="en-US" sz="2600" dirty="0"/>
              <a:t>]</a:t>
            </a:r>
          </a:p>
          <a:p>
            <a:r>
              <a:rPr lang="en-US" b="1" dirty="0"/>
              <a:t>Statistics: </a:t>
            </a:r>
          </a:p>
          <a:p>
            <a:pPr marL="0" indent="0">
              <a:buNone/>
            </a:pPr>
            <a:r>
              <a:rPr lang="en-US" dirty="0"/>
              <a:t>Fifty percent of marriages end up in divorce. </a:t>
            </a:r>
          </a:p>
          <a:p>
            <a:pPr marL="0" indent="0">
              <a:buNone/>
            </a:pPr>
            <a:r>
              <a:rPr lang="en-US" sz="2400" dirty="0"/>
              <a:t>[Essay Topic: </a:t>
            </a:r>
            <a:r>
              <a:rPr lang="en-US" sz="2400" i="1" dirty="0"/>
              <a:t>Most Common Conflicts in Marriage].</a:t>
            </a:r>
            <a:endParaRPr lang="en-US" sz="2400" dirty="0"/>
          </a:p>
          <a:p>
            <a:r>
              <a:rPr lang="en-US" b="1" dirty="0"/>
              <a:t>Questions</a:t>
            </a:r>
          </a:p>
          <a:p>
            <a:pPr marL="0" indent="0">
              <a:buNone/>
            </a:pPr>
            <a:r>
              <a:rPr lang="en-US" dirty="0"/>
              <a:t>Have you ever wondered if you could become a Ph.D. degree from home? </a:t>
            </a:r>
          </a:p>
          <a:p>
            <a:pPr marL="0" indent="0">
              <a:buNone/>
            </a:pPr>
            <a:r>
              <a:rPr lang="en-US" sz="2600" dirty="0"/>
              <a:t>[Essay topic:  </a:t>
            </a:r>
            <a:r>
              <a:rPr lang="en-US" sz="2600" i="1" dirty="0"/>
              <a:t>Online Learning</a:t>
            </a:r>
            <a:r>
              <a:rPr lang="en-US" sz="2600" dirty="0"/>
              <a:t>]. </a:t>
            </a:r>
          </a:p>
          <a:p>
            <a:endParaRPr lang="en-US" dirty="0"/>
          </a:p>
          <a:p>
            <a:pPr marL="0" indent="0">
              <a:buNone/>
            </a:pPr>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777500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665065" y="587105"/>
            <a:ext cx="10515600" cy="1325563"/>
          </a:xfrm>
        </p:spPr>
        <p:txBody>
          <a:bodyPr>
            <a:normAutofit/>
          </a:bodyPr>
          <a:lstStyle/>
          <a:p>
            <a:pPr algn="ctr"/>
            <a:r>
              <a:rPr lang="en-US" sz="3200" b="1" dirty="0">
                <a:latin typeface="+mn-lt"/>
              </a:rPr>
              <a:t>Sample Introduction</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730379" y="1695356"/>
            <a:ext cx="10515600" cy="4248243"/>
          </a:xfrm>
        </p:spPr>
        <p:txBody>
          <a:bodyPr>
            <a:normAutofit/>
          </a:bodyPr>
          <a:lstStyle/>
          <a:p>
            <a:pPr marL="0" indent="0" algn="just">
              <a:buNone/>
            </a:pPr>
            <a:r>
              <a:rPr lang="en-US" dirty="0">
                <a:solidFill>
                  <a:schemeClr val="accent1"/>
                </a:solidFill>
              </a:rPr>
              <a:t>As online learning and digital resources become more common, some people have suggested that public libraries should be shut down and, in their place, everyone should be given an iPad with an e-reader subscription </a:t>
            </a:r>
            <a:r>
              <a:rPr lang="en-US" dirty="0"/>
              <a:t>(hook). </a:t>
            </a:r>
            <a:r>
              <a:rPr lang="en-US" dirty="0">
                <a:solidFill>
                  <a:schemeClr val="accent6"/>
                </a:solidFill>
              </a:rPr>
              <a:t>Proponents of this idea state that it will save local cities and towns money because libraries are expensive to maintain. They also believe it will encourage more people to read because they won’t have to travel to a library to get a book; they can simply click on what they want to read and read it from wherever they are </a:t>
            </a:r>
            <a:r>
              <a:rPr lang="en-US" dirty="0"/>
              <a:t>(bridge). </a:t>
            </a:r>
            <a:r>
              <a:rPr lang="en-US" dirty="0">
                <a:solidFill>
                  <a:srgbClr val="FF0000"/>
                </a:solidFill>
              </a:rPr>
              <a:t>However, it would be a serious mistake to replace libraries with tablets </a:t>
            </a:r>
            <a:r>
              <a:rPr lang="en-US" dirty="0"/>
              <a:t>(thesis). </a:t>
            </a:r>
          </a:p>
          <a:p>
            <a:endParaRPr lang="en-US" dirty="0"/>
          </a:p>
          <a:p>
            <a:pPr marL="0" indent="0">
              <a:buNone/>
            </a:pPr>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3476880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200E-126A-4479-8E42-998EE31954DD}"/>
              </a:ext>
            </a:extLst>
          </p:cNvPr>
          <p:cNvSpPr>
            <a:spLocks noGrp="1"/>
          </p:cNvSpPr>
          <p:nvPr>
            <p:ph type="title"/>
          </p:nvPr>
        </p:nvSpPr>
        <p:spPr>
          <a:xfrm>
            <a:off x="470054" y="500062"/>
            <a:ext cx="10515600" cy="1325563"/>
          </a:xfrm>
        </p:spPr>
        <p:txBody>
          <a:bodyPr>
            <a:normAutofit/>
          </a:bodyPr>
          <a:lstStyle/>
          <a:p>
            <a:pPr algn="ctr"/>
            <a:r>
              <a:rPr lang="en-US" sz="3200" b="1" dirty="0">
                <a:latin typeface="+mn-lt"/>
              </a:rPr>
              <a:t>2. The Body Paragraph Structure</a:t>
            </a:r>
          </a:p>
        </p:txBody>
      </p:sp>
      <p:sp>
        <p:nvSpPr>
          <p:cNvPr id="3" name="Content Placeholder 2">
            <a:extLst>
              <a:ext uri="{FF2B5EF4-FFF2-40B4-BE49-F238E27FC236}">
                <a16:creationId xmlns:a16="http://schemas.microsoft.com/office/drawing/2014/main" id="{88475F4F-397D-4D24-8371-E6D92A5CF4F7}"/>
              </a:ext>
            </a:extLst>
          </p:cNvPr>
          <p:cNvSpPr>
            <a:spLocks noGrp="1"/>
          </p:cNvSpPr>
          <p:nvPr>
            <p:ph idx="1"/>
          </p:nvPr>
        </p:nvSpPr>
        <p:spPr>
          <a:xfrm>
            <a:off x="838199" y="1825625"/>
            <a:ext cx="10883747" cy="4057382"/>
          </a:xfrm>
        </p:spPr>
        <p:txBody>
          <a:bodyPr>
            <a:normAutofit/>
          </a:bodyPr>
          <a:lstStyle/>
          <a:p>
            <a:pPr marL="0" indent="0" algn="just">
              <a:buNone/>
            </a:pPr>
            <a:r>
              <a:rPr lang="en-US" b="1" dirty="0"/>
              <a:t>1.  </a:t>
            </a:r>
            <a:r>
              <a:rPr lang="en-US" dirty="0"/>
              <a:t>Topic Sentence </a:t>
            </a:r>
            <a:r>
              <a:rPr lang="en-US" sz="2400" dirty="0"/>
              <a:t>(main idea)</a:t>
            </a:r>
          </a:p>
          <a:p>
            <a:pPr marL="0" indent="0" algn="just">
              <a:buNone/>
            </a:pPr>
            <a:r>
              <a:rPr lang="en-US" dirty="0"/>
              <a:t>    </a:t>
            </a:r>
            <a:r>
              <a:rPr lang="en-US" b="1" dirty="0"/>
              <a:t>1.1. </a:t>
            </a:r>
            <a:r>
              <a:rPr lang="en-US" dirty="0"/>
              <a:t>First Supporting Sentence </a:t>
            </a:r>
            <a:r>
              <a:rPr lang="en-US" sz="2400" dirty="0"/>
              <a:t>(supports the topic sentence)</a:t>
            </a:r>
          </a:p>
          <a:p>
            <a:pPr marL="0" indent="0" algn="just">
              <a:buNone/>
            </a:pPr>
            <a:r>
              <a:rPr lang="en-US" dirty="0"/>
              <a:t>         </a:t>
            </a:r>
            <a:r>
              <a:rPr lang="en-US" b="1" dirty="0"/>
              <a:t>1.1.1</a:t>
            </a:r>
            <a:r>
              <a:rPr lang="en-US" dirty="0"/>
              <a:t>. Example, Detail or Explanation </a:t>
            </a:r>
            <a:r>
              <a:rPr lang="en-US" sz="2400" dirty="0"/>
              <a:t>(expand supporting sentence 1)</a:t>
            </a:r>
          </a:p>
          <a:p>
            <a:pPr marL="0" indent="0" algn="just">
              <a:buNone/>
            </a:pPr>
            <a:r>
              <a:rPr lang="en-US" b="1" dirty="0"/>
              <a:t>    1.2. </a:t>
            </a:r>
            <a:r>
              <a:rPr lang="en-US" dirty="0"/>
              <a:t>Second Supporting Sentence </a:t>
            </a:r>
            <a:r>
              <a:rPr lang="en-US" sz="2400" dirty="0"/>
              <a:t>(supports the topic sentence)</a:t>
            </a:r>
          </a:p>
          <a:p>
            <a:pPr marL="0" indent="0" algn="just">
              <a:buNone/>
            </a:pPr>
            <a:r>
              <a:rPr lang="en-US" dirty="0"/>
              <a:t>         </a:t>
            </a:r>
            <a:r>
              <a:rPr lang="en-US" b="1" dirty="0"/>
              <a:t>1.2.1. </a:t>
            </a:r>
            <a:r>
              <a:rPr lang="en-US" dirty="0"/>
              <a:t>Example, Detail or Explanation </a:t>
            </a:r>
            <a:r>
              <a:rPr lang="en-US" sz="2400" dirty="0"/>
              <a:t>(expand supporting sentence 2)</a:t>
            </a:r>
            <a:endParaRPr lang="en-US" dirty="0"/>
          </a:p>
          <a:p>
            <a:pPr marL="0" indent="0" algn="just">
              <a:buNone/>
            </a:pPr>
            <a:r>
              <a:rPr lang="en-US" b="1" dirty="0"/>
              <a:t>    1.3. </a:t>
            </a:r>
            <a:r>
              <a:rPr lang="en-US" dirty="0"/>
              <a:t>Third Supporting Sentence </a:t>
            </a:r>
            <a:r>
              <a:rPr lang="en-US" sz="2400" dirty="0"/>
              <a:t>(supports the topic sentence)</a:t>
            </a:r>
          </a:p>
          <a:p>
            <a:pPr marL="0" indent="0" algn="just">
              <a:buNone/>
            </a:pPr>
            <a:r>
              <a:rPr lang="en-US" dirty="0"/>
              <a:t>         </a:t>
            </a:r>
            <a:r>
              <a:rPr lang="en-US" b="1" dirty="0"/>
              <a:t>1.3.1. </a:t>
            </a:r>
            <a:r>
              <a:rPr lang="en-US" dirty="0"/>
              <a:t>Example, Detail or Explanation </a:t>
            </a:r>
            <a:r>
              <a:rPr lang="en-US" sz="2400" dirty="0"/>
              <a:t>(expand supporting sentence 3)</a:t>
            </a:r>
          </a:p>
          <a:p>
            <a:pPr marL="0" indent="0" algn="just">
              <a:buNone/>
            </a:pPr>
            <a:endParaRPr lang="en-US" dirty="0"/>
          </a:p>
          <a:p>
            <a:pPr marL="0" indent="0" algn="just">
              <a:buNone/>
            </a:pPr>
            <a:endParaRPr lang="en-US" dirty="0"/>
          </a:p>
          <a:p>
            <a:pPr marL="514350" indent="-514350" algn="just">
              <a:buAutoNum type="alphaUcPeriod"/>
            </a:pPr>
            <a:endParaRPr lang="en-US" dirty="0"/>
          </a:p>
        </p:txBody>
      </p:sp>
      <p:pic>
        <p:nvPicPr>
          <p:cNvPr id="4" name="Picture 3">
            <a:extLst>
              <a:ext uri="{FF2B5EF4-FFF2-40B4-BE49-F238E27FC236}">
                <a16:creationId xmlns:a16="http://schemas.microsoft.com/office/drawing/2014/main" id="{8EB6EAC0-13F7-460F-8903-1135975AD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1773" y="483994"/>
            <a:ext cx="1592027" cy="981998"/>
          </a:xfrm>
          <a:prstGeom prst="rect">
            <a:avLst/>
          </a:prstGeom>
        </p:spPr>
      </p:pic>
    </p:spTree>
    <p:extLst>
      <p:ext uri="{BB962C8B-B14F-4D97-AF65-F5344CB8AC3E}">
        <p14:creationId xmlns:p14="http://schemas.microsoft.com/office/powerpoint/2010/main" val="491505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200E-126A-4479-8E42-998EE31954DD}"/>
              </a:ext>
            </a:extLst>
          </p:cNvPr>
          <p:cNvSpPr>
            <a:spLocks noGrp="1"/>
          </p:cNvSpPr>
          <p:nvPr>
            <p:ph type="title"/>
          </p:nvPr>
        </p:nvSpPr>
        <p:spPr>
          <a:xfrm>
            <a:off x="470054" y="500062"/>
            <a:ext cx="10515600" cy="1325563"/>
          </a:xfrm>
        </p:spPr>
        <p:txBody>
          <a:bodyPr>
            <a:normAutofit/>
          </a:bodyPr>
          <a:lstStyle/>
          <a:p>
            <a:pPr algn="ctr"/>
            <a:r>
              <a:rPr lang="en-US" sz="3200" b="1" dirty="0">
                <a:latin typeface="+mn-lt"/>
              </a:rPr>
              <a:t>Sample Body Paragraph 1</a:t>
            </a:r>
          </a:p>
        </p:txBody>
      </p:sp>
      <p:sp>
        <p:nvSpPr>
          <p:cNvPr id="3" name="Content Placeholder 2">
            <a:extLst>
              <a:ext uri="{FF2B5EF4-FFF2-40B4-BE49-F238E27FC236}">
                <a16:creationId xmlns:a16="http://schemas.microsoft.com/office/drawing/2014/main" id="{88475F4F-397D-4D24-8371-E6D92A5CF4F7}"/>
              </a:ext>
            </a:extLst>
          </p:cNvPr>
          <p:cNvSpPr>
            <a:spLocks noGrp="1"/>
          </p:cNvSpPr>
          <p:nvPr>
            <p:ph idx="1"/>
          </p:nvPr>
        </p:nvSpPr>
        <p:spPr>
          <a:xfrm>
            <a:off x="838199" y="1825625"/>
            <a:ext cx="10883747" cy="4057382"/>
          </a:xfrm>
        </p:spPr>
        <p:txBody>
          <a:bodyPr>
            <a:normAutofit fontScale="85000" lnSpcReduction="20000"/>
          </a:bodyPr>
          <a:lstStyle/>
          <a:p>
            <a:pPr marL="0" indent="0" algn="just">
              <a:buNone/>
            </a:pPr>
            <a:r>
              <a:rPr lang="en-US" dirty="0">
                <a:highlight>
                  <a:srgbClr val="FFFF00"/>
                </a:highlight>
              </a:rPr>
              <a:t>On one hand</a:t>
            </a:r>
            <a:r>
              <a:rPr lang="en-US" dirty="0"/>
              <a:t>, digital books and resources are associated with less learning and more problems than print resources (</a:t>
            </a:r>
            <a:r>
              <a:rPr lang="en-US" dirty="0">
                <a:solidFill>
                  <a:srgbClr val="FF0000"/>
                </a:solidFill>
              </a:rPr>
              <a:t>body paragraph main idea</a:t>
            </a:r>
            <a:r>
              <a:rPr lang="en-US" dirty="0"/>
              <a:t>). </a:t>
            </a:r>
            <a:r>
              <a:rPr lang="en-US" dirty="0">
                <a:highlight>
                  <a:srgbClr val="FFFF00"/>
                </a:highlight>
              </a:rPr>
              <a:t>In the first place</a:t>
            </a:r>
            <a:r>
              <a:rPr lang="en-US" dirty="0"/>
              <a:t>, there are several studies done on tablet vs book reading that found out that we should not add to these problems by giving people, especially young people, more reasons to look at screens (</a:t>
            </a:r>
            <a:r>
              <a:rPr lang="en-US" dirty="0">
                <a:solidFill>
                  <a:srgbClr val="FF0000"/>
                </a:solidFill>
              </a:rPr>
              <a:t>1</a:t>
            </a:r>
            <a:r>
              <a:rPr lang="en-US" baseline="30000" dirty="0">
                <a:solidFill>
                  <a:srgbClr val="FF0000"/>
                </a:solidFill>
              </a:rPr>
              <a:t>st</a:t>
            </a:r>
            <a:r>
              <a:rPr lang="en-US" dirty="0">
                <a:solidFill>
                  <a:srgbClr val="FF0000"/>
                </a:solidFill>
              </a:rPr>
              <a:t> supporting idea</a:t>
            </a:r>
            <a:r>
              <a:rPr lang="en-US" dirty="0"/>
              <a:t>). </a:t>
            </a:r>
            <a:r>
              <a:rPr lang="en-US" dirty="0">
                <a:highlight>
                  <a:srgbClr val="FFFF00"/>
                </a:highlight>
              </a:rPr>
              <a:t>Surprisingly</a:t>
            </a:r>
            <a:r>
              <a:rPr lang="en-US" dirty="0"/>
              <a:t>, people read 20-30% slower on tablets, retain 20% less information, and understand 10% less of what they read compared to people who read the same information in print (</a:t>
            </a:r>
            <a:r>
              <a:rPr lang="en-US" dirty="0">
                <a:solidFill>
                  <a:srgbClr val="FF0000"/>
                </a:solidFill>
              </a:rPr>
              <a:t>detail</a:t>
            </a:r>
            <a:r>
              <a:rPr lang="en-US" dirty="0"/>
              <a:t>)</a:t>
            </a:r>
            <a:r>
              <a:rPr lang="en-US" dirty="0">
                <a:solidFill>
                  <a:srgbClr val="FF0000"/>
                </a:solidFill>
              </a:rPr>
              <a:t>. </a:t>
            </a:r>
            <a:r>
              <a:rPr lang="en-US" dirty="0">
                <a:highlight>
                  <a:srgbClr val="FFFF00"/>
                </a:highlight>
              </a:rPr>
              <a:t>Additionally</a:t>
            </a:r>
            <a:r>
              <a:rPr lang="en-US" dirty="0"/>
              <a:t>, staring too long at a screen has been shown to cause immediate health problems at much higher instances than reading print does (</a:t>
            </a:r>
            <a:r>
              <a:rPr lang="en-US" dirty="0">
                <a:solidFill>
                  <a:srgbClr val="FF0000"/>
                </a:solidFill>
              </a:rPr>
              <a:t>2</a:t>
            </a:r>
            <a:r>
              <a:rPr lang="en-US" baseline="30000" dirty="0">
                <a:solidFill>
                  <a:srgbClr val="FF0000"/>
                </a:solidFill>
              </a:rPr>
              <a:t>nd</a:t>
            </a:r>
            <a:r>
              <a:rPr lang="en-US" dirty="0">
                <a:solidFill>
                  <a:srgbClr val="FF0000"/>
                </a:solidFill>
              </a:rPr>
              <a:t> supporting idea</a:t>
            </a:r>
            <a:r>
              <a:rPr lang="en-US" dirty="0"/>
              <a:t>). </a:t>
            </a:r>
            <a:r>
              <a:rPr lang="en-US" dirty="0">
                <a:highlight>
                  <a:srgbClr val="FFFF00"/>
                </a:highlight>
              </a:rPr>
              <a:t>In my case</a:t>
            </a:r>
            <a:r>
              <a:rPr lang="en-US" dirty="0"/>
              <a:t>, I know that whenever I read from my e-reader for too long, my eyes begin to feel tired and my neck hurts (</a:t>
            </a:r>
            <a:r>
              <a:rPr lang="en-US" dirty="0">
                <a:solidFill>
                  <a:srgbClr val="FF0000"/>
                </a:solidFill>
              </a:rPr>
              <a:t>example</a:t>
            </a:r>
            <a:r>
              <a:rPr lang="en-US" dirty="0"/>
              <a:t>). </a:t>
            </a:r>
            <a:r>
              <a:rPr lang="en-US" dirty="0">
                <a:highlight>
                  <a:srgbClr val="FFFF00"/>
                </a:highlight>
              </a:rPr>
              <a:t>Besides</a:t>
            </a:r>
            <a:r>
              <a:rPr lang="en-US" dirty="0"/>
              <a:t>, people who use tablets and mobile devices on a work basis have a higher chance of suffering from more serious health issues (</a:t>
            </a:r>
            <a:r>
              <a:rPr lang="en-US" dirty="0">
                <a:solidFill>
                  <a:srgbClr val="FF0000"/>
                </a:solidFill>
              </a:rPr>
              <a:t>3rd supporting idea</a:t>
            </a:r>
            <a:r>
              <a:rPr lang="en-US" dirty="0"/>
              <a:t>). </a:t>
            </a:r>
            <a:r>
              <a:rPr lang="en-US" dirty="0">
                <a:highlight>
                  <a:srgbClr val="FFFF00"/>
                </a:highlight>
              </a:rPr>
              <a:t>Among the most common examples are</a:t>
            </a:r>
            <a:r>
              <a:rPr lang="en-US" dirty="0"/>
              <a:t> fibromyalgia, shoulder and back pain, carpal tunnel syndrome, and muscle strain (</a:t>
            </a:r>
            <a:r>
              <a:rPr lang="en-US" dirty="0">
                <a:solidFill>
                  <a:srgbClr val="FF0000"/>
                </a:solidFill>
              </a:rPr>
              <a:t>example</a:t>
            </a:r>
            <a:r>
              <a:rPr lang="en-US" dirty="0"/>
              <a:t>). </a:t>
            </a:r>
          </a:p>
          <a:p>
            <a:pPr marL="514350" indent="-514350" algn="just">
              <a:buAutoNum type="alphaUcPeriod"/>
            </a:pPr>
            <a:endParaRPr lang="en-US" dirty="0"/>
          </a:p>
        </p:txBody>
      </p:sp>
      <p:pic>
        <p:nvPicPr>
          <p:cNvPr id="4" name="Picture 3">
            <a:extLst>
              <a:ext uri="{FF2B5EF4-FFF2-40B4-BE49-F238E27FC236}">
                <a16:creationId xmlns:a16="http://schemas.microsoft.com/office/drawing/2014/main" id="{8EB6EAC0-13F7-460F-8903-1135975AD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1773" y="483994"/>
            <a:ext cx="1592027" cy="981998"/>
          </a:xfrm>
          <a:prstGeom prst="rect">
            <a:avLst/>
          </a:prstGeom>
        </p:spPr>
      </p:pic>
    </p:spTree>
    <p:extLst>
      <p:ext uri="{BB962C8B-B14F-4D97-AF65-F5344CB8AC3E}">
        <p14:creationId xmlns:p14="http://schemas.microsoft.com/office/powerpoint/2010/main" val="902524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200E-126A-4479-8E42-998EE31954DD}"/>
              </a:ext>
            </a:extLst>
          </p:cNvPr>
          <p:cNvSpPr>
            <a:spLocks noGrp="1"/>
          </p:cNvSpPr>
          <p:nvPr>
            <p:ph type="title"/>
          </p:nvPr>
        </p:nvSpPr>
        <p:spPr>
          <a:xfrm>
            <a:off x="592518" y="472655"/>
            <a:ext cx="10515600" cy="1325563"/>
          </a:xfrm>
        </p:spPr>
        <p:txBody>
          <a:bodyPr>
            <a:normAutofit/>
          </a:bodyPr>
          <a:lstStyle/>
          <a:p>
            <a:pPr algn="ctr"/>
            <a:r>
              <a:rPr lang="en-US" sz="3200" b="1" dirty="0">
                <a:latin typeface="+mn-lt"/>
              </a:rPr>
              <a:t>Sample Body Paragraph 2</a:t>
            </a:r>
          </a:p>
        </p:txBody>
      </p:sp>
      <p:sp>
        <p:nvSpPr>
          <p:cNvPr id="3" name="Content Placeholder 2">
            <a:extLst>
              <a:ext uri="{FF2B5EF4-FFF2-40B4-BE49-F238E27FC236}">
                <a16:creationId xmlns:a16="http://schemas.microsoft.com/office/drawing/2014/main" id="{88475F4F-397D-4D24-8371-E6D92A5CF4F7}"/>
              </a:ext>
            </a:extLst>
          </p:cNvPr>
          <p:cNvSpPr>
            <a:spLocks noGrp="1"/>
          </p:cNvSpPr>
          <p:nvPr>
            <p:ph idx="1"/>
          </p:nvPr>
        </p:nvSpPr>
        <p:spPr>
          <a:xfrm>
            <a:off x="805541" y="1588861"/>
            <a:ext cx="10883747" cy="4371068"/>
          </a:xfrm>
        </p:spPr>
        <p:txBody>
          <a:bodyPr>
            <a:normAutofit fontScale="85000" lnSpcReduction="20000"/>
          </a:bodyPr>
          <a:lstStyle/>
          <a:p>
            <a:pPr marL="0" indent="0" algn="just">
              <a:spcBef>
                <a:spcPts val="0"/>
              </a:spcBef>
              <a:buNone/>
            </a:pPr>
            <a:r>
              <a:rPr lang="en-US" dirty="0">
                <a:highlight>
                  <a:srgbClr val="FFFF00"/>
                </a:highlight>
              </a:rPr>
              <a:t>On the other hand, </a:t>
            </a:r>
            <a:r>
              <a:rPr lang="en-US" dirty="0"/>
              <a:t>it is incredibly narrow-minded to assume that the only service libraries offer is book lending</a:t>
            </a:r>
            <a:r>
              <a:rPr lang="en-US" dirty="0">
                <a:solidFill>
                  <a:srgbClr val="FF0000"/>
                </a:solidFill>
              </a:rPr>
              <a:t> </a:t>
            </a:r>
            <a:r>
              <a:rPr lang="en-US" dirty="0"/>
              <a:t>(</a:t>
            </a:r>
            <a:r>
              <a:rPr lang="en-US" dirty="0">
                <a:solidFill>
                  <a:srgbClr val="FF0000"/>
                </a:solidFill>
              </a:rPr>
              <a:t>body paragraph main idea</a:t>
            </a:r>
            <a:r>
              <a:rPr lang="en-US" dirty="0"/>
              <a:t>). </a:t>
            </a:r>
            <a:r>
              <a:rPr lang="en-US" dirty="0">
                <a:highlight>
                  <a:srgbClr val="FFFF00"/>
                </a:highlight>
              </a:rPr>
              <a:t>To begin with</a:t>
            </a:r>
            <a:r>
              <a:rPr lang="en-US" dirty="0"/>
              <a:t>, it is important to note that libraries have a multitude of benefits, many of which are only available if the library has a physical location (</a:t>
            </a:r>
            <a:r>
              <a:rPr lang="en-US" dirty="0">
                <a:solidFill>
                  <a:srgbClr val="FF0000"/>
                </a:solidFill>
              </a:rPr>
              <a:t>1</a:t>
            </a:r>
            <a:r>
              <a:rPr lang="en-US" baseline="30000" dirty="0">
                <a:solidFill>
                  <a:srgbClr val="FF0000"/>
                </a:solidFill>
              </a:rPr>
              <a:t>st</a:t>
            </a:r>
            <a:r>
              <a:rPr lang="en-US" dirty="0">
                <a:solidFill>
                  <a:srgbClr val="FF0000"/>
                </a:solidFill>
              </a:rPr>
              <a:t> supporting idea</a:t>
            </a:r>
            <a:r>
              <a:rPr lang="en-US" dirty="0"/>
              <a:t>). </a:t>
            </a:r>
            <a:r>
              <a:rPr lang="en-US" dirty="0">
                <a:highlight>
                  <a:srgbClr val="FFFF00"/>
                </a:highlight>
              </a:rPr>
              <a:t>Some of these </a:t>
            </a:r>
            <a:r>
              <a:rPr lang="en-US" dirty="0"/>
              <a:t>common benefits </a:t>
            </a:r>
            <a:r>
              <a:rPr lang="en-US" dirty="0">
                <a:highlight>
                  <a:srgbClr val="FFFF00"/>
                </a:highlight>
              </a:rPr>
              <a:t>include</a:t>
            </a:r>
            <a:r>
              <a:rPr lang="en-US" dirty="0"/>
              <a:t> acting as a quiet study space, giving people a way to converse with their neighbors, holding classes on a variety of topics, providing jobs, answering patron questions, and keeping the community connected (</a:t>
            </a:r>
            <a:r>
              <a:rPr lang="en-US" dirty="0">
                <a:solidFill>
                  <a:srgbClr val="FF0000"/>
                </a:solidFill>
              </a:rPr>
              <a:t>example</a:t>
            </a:r>
            <a:r>
              <a:rPr lang="en-US" dirty="0"/>
              <a:t>). </a:t>
            </a:r>
            <a:r>
              <a:rPr lang="en-US" dirty="0">
                <a:highlight>
                  <a:srgbClr val="FFFF00"/>
                </a:highlight>
              </a:rPr>
              <a:t>In addition</a:t>
            </a:r>
            <a:r>
              <a:rPr lang="en-US" dirty="0"/>
              <a:t>, libraries strengthened the idea of a community (</a:t>
            </a:r>
            <a:r>
              <a:rPr lang="en-US" dirty="0">
                <a:solidFill>
                  <a:srgbClr val="FF0000"/>
                </a:solidFill>
              </a:rPr>
              <a:t>2</a:t>
            </a:r>
            <a:r>
              <a:rPr lang="en-US" baseline="30000" dirty="0">
                <a:solidFill>
                  <a:srgbClr val="FF0000"/>
                </a:solidFill>
              </a:rPr>
              <a:t>nd </a:t>
            </a:r>
            <a:r>
              <a:rPr lang="en-US" dirty="0">
                <a:solidFill>
                  <a:srgbClr val="FF0000"/>
                </a:solidFill>
              </a:rPr>
              <a:t>supporting idea</a:t>
            </a:r>
            <a:r>
              <a:rPr lang="en-US" dirty="0"/>
              <a:t>). </a:t>
            </a:r>
            <a:r>
              <a:rPr lang="en-US" dirty="0">
                <a:highlight>
                  <a:srgbClr val="FFFF00"/>
                </a:highlight>
              </a:rPr>
              <a:t>In this regard</a:t>
            </a:r>
            <a:r>
              <a:rPr lang="en-US" dirty="0"/>
              <a:t>, a Pew survey conducted in 2015 found that nearly two-thirds of American adults feel that closing their local library would have a major impact on their neighborhoods (</a:t>
            </a:r>
            <a:r>
              <a:rPr lang="en-US" dirty="0">
                <a:solidFill>
                  <a:srgbClr val="FF0000"/>
                </a:solidFill>
              </a:rPr>
              <a:t>detail</a:t>
            </a:r>
            <a:r>
              <a:rPr lang="en-US" dirty="0"/>
              <a:t>). </a:t>
            </a:r>
            <a:r>
              <a:rPr lang="en-US" dirty="0">
                <a:highlight>
                  <a:srgbClr val="FFFF00"/>
                </a:highlight>
              </a:rPr>
              <a:t>Finally</a:t>
            </a:r>
            <a:r>
              <a:rPr lang="en-US" dirty="0"/>
              <a:t>, people see libraries as a way to connect with others and build direct relationships, benefits tablets can’t offer nearly as well or as easily (</a:t>
            </a:r>
            <a:r>
              <a:rPr lang="en-US" dirty="0">
                <a:solidFill>
                  <a:srgbClr val="FF0000"/>
                </a:solidFill>
              </a:rPr>
              <a:t>3</a:t>
            </a:r>
            <a:r>
              <a:rPr lang="en-US" baseline="30000" dirty="0">
                <a:solidFill>
                  <a:srgbClr val="FF0000"/>
                </a:solidFill>
              </a:rPr>
              <a:t>rd</a:t>
            </a:r>
            <a:r>
              <a:rPr lang="en-US" dirty="0">
                <a:solidFill>
                  <a:srgbClr val="FF0000"/>
                </a:solidFill>
              </a:rPr>
              <a:t> supporting idea</a:t>
            </a:r>
            <a:r>
              <a:rPr lang="en-US" dirty="0"/>
              <a:t>). </a:t>
            </a:r>
            <a:r>
              <a:rPr lang="en-US" dirty="0">
                <a:highlight>
                  <a:srgbClr val="FFFF00"/>
                </a:highlight>
              </a:rPr>
              <a:t>As a matter of fact</a:t>
            </a:r>
            <a:r>
              <a:rPr lang="en-US" dirty="0"/>
              <a:t>, one neighborhood found that after a local library instituted community events such as play times for toddlers and parents, job fairs for teenagers, and meeting spaces for senior citizens, over a third of residents reported feeling more socially integrated (</a:t>
            </a:r>
            <a:r>
              <a:rPr lang="en-US" dirty="0">
                <a:solidFill>
                  <a:srgbClr val="FF0000"/>
                </a:solidFill>
              </a:rPr>
              <a:t>example</a:t>
            </a:r>
            <a:r>
              <a:rPr lang="en-US" dirty="0"/>
              <a:t>). </a:t>
            </a:r>
          </a:p>
        </p:txBody>
      </p:sp>
      <p:pic>
        <p:nvPicPr>
          <p:cNvPr id="4" name="Picture 3">
            <a:extLst>
              <a:ext uri="{FF2B5EF4-FFF2-40B4-BE49-F238E27FC236}">
                <a16:creationId xmlns:a16="http://schemas.microsoft.com/office/drawing/2014/main" id="{8EB6EAC0-13F7-460F-8903-1135975AD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1773" y="483994"/>
            <a:ext cx="1592027" cy="981998"/>
          </a:xfrm>
          <a:prstGeom prst="rect">
            <a:avLst/>
          </a:prstGeom>
        </p:spPr>
      </p:pic>
    </p:spTree>
    <p:extLst>
      <p:ext uri="{BB962C8B-B14F-4D97-AF65-F5344CB8AC3E}">
        <p14:creationId xmlns:p14="http://schemas.microsoft.com/office/powerpoint/2010/main" val="11646935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1437</TotalTime>
  <Words>1871</Words>
  <Application>Microsoft Office PowerPoint</Application>
  <PresentationFormat>Widescreen</PresentationFormat>
  <Paragraphs>69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Symbol</vt:lpstr>
      <vt:lpstr>Office Theme</vt:lpstr>
      <vt:lpstr>  TOEFL® Test Prep By Arches Educational Services www.archeslanguageschool.com    </vt:lpstr>
      <vt:lpstr>Session Aim</vt:lpstr>
      <vt:lpstr>1. The Basic Essay Structure</vt:lpstr>
      <vt:lpstr>2. The Introduction Paragraph Structure</vt:lpstr>
      <vt:lpstr>Suggestions for Hook Sentences</vt:lpstr>
      <vt:lpstr>Sample Introduction</vt:lpstr>
      <vt:lpstr>2. The Body Paragraph Structure</vt:lpstr>
      <vt:lpstr>Sample Body Paragraph 1</vt:lpstr>
      <vt:lpstr>Sample Body Paragraph 2</vt:lpstr>
      <vt:lpstr>3. The Conclusion Paragraph</vt:lpstr>
      <vt:lpstr>Sample Conclusion Paragraph</vt:lpstr>
      <vt:lpstr>4. Transitions between Ideas</vt:lpstr>
      <vt:lpstr>PowerPoint Presentation</vt:lpstr>
      <vt:lpstr>Summing up!</vt:lpstr>
      <vt:lpstr>Summing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I drive to work. (Simple Present Tense: Affirmative and Negative Forms.)</dc:title>
  <dc:creator>Lilian Vega</dc:creator>
  <cp:lastModifiedBy>Teacher Muriel Zarate</cp:lastModifiedBy>
  <cp:revision>181</cp:revision>
  <dcterms:created xsi:type="dcterms:W3CDTF">2019-04-26T21:36:59Z</dcterms:created>
  <dcterms:modified xsi:type="dcterms:W3CDTF">2020-06-19T23:12:44Z</dcterms:modified>
</cp:coreProperties>
</file>