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4" r:id="rId2"/>
    <p:sldId id="265" r:id="rId3"/>
    <p:sldId id="257" r:id="rId4"/>
    <p:sldId id="275" r:id="rId5"/>
    <p:sldId id="276" r:id="rId6"/>
    <p:sldId id="277" r:id="rId7"/>
    <p:sldId id="278" r:id="rId8"/>
    <p:sldId id="279" r:id="rId9"/>
    <p:sldId id="280" r:id="rId10"/>
    <p:sldId id="281" r:id="rId11"/>
    <p:sldId id="282" r:id="rId12"/>
    <p:sldId id="285" r:id="rId13"/>
    <p:sldId id="283"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1E5AD1C-7918-4E76-8D6B-AEAC5B14874D}">
          <p14:sldIdLst>
            <p14:sldId id="274"/>
            <p14:sldId id="265"/>
            <p14:sldId id="257"/>
            <p14:sldId id="275"/>
            <p14:sldId id="276"/>
            <p14:sldId id="277"/>
            <p14:sldId id="278"/>
            <p14:sldId id="279"/>
            <p14:sldId id="280"/>
            <p14:sldId id="281"/>
            <p14:sldId id="282"/>
            <p14:sldId id="285"/>
            <p14:sldId id="283"/>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p:scale>
          <a:sx n="53" d="100"/>
          <a:sy n="53" d="100"/>
        </p:scale>
        <p:origin x="6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F2F67B-4002-49C8-AE53-486C0DC0F8BC}" type="datetimeFigureOut">
              <a:rPr lang="en-US" smtClean="0"/>
              <a:t>4/20/2020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A5704-90DF-40E1-A78D-BE6FCCE5D587}" type="slidenum">
              <a:rPr lang="en-US" smtClean="0"/>
              <a:t>‹#›</a:t>
            </a:fld>
            <a:endParaRPr lang="en-US"/>
          </a:p>
        </p:txBody>
      </p:sp>
    </p:spTree>
    <p:extLst>
      <p:ext uri="{BB962C8B-B14F-4D97-AF65-F5344CB8AC3E}">
        <p14:creationId xmlns:p14="http://schemas.microsoft.com/office/powerpoint/2010/main" val="3819199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D3E2B-2EF4-45CF-828F-CE1BD1CB65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E24B48-9EF2-4146-9BF7-BB406FD635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397883-3F3D-46A3-AC0A-036BEF5D7F72}"/>
              </a:ext>
            </a:extLst>
          </p:cNvPr>
          <p:cNvSpPr>
            <a:spLocks noGrp="1"/>
          </p:cNvSpPr>
          <p:nvPr>
            <p:ph type="dt" sz="half" idx="10"/>
          </p:nvPr>
        </p:nvSpPr>
        <p:spPr/>
        <p:txBody>
          <a:bodyPr/>
          <a:lstStyle/>
          <a:p>
            <a:fld id="{2C924AB5-C3D9-4F44-98FE-720955751B37}" type="datetimeFigureOut">
              <a:rPr lang="en-US" smtClean="0"/>
              <a:t>4/20/2020</a:t>
            </a:fld>
            <a:endParaRPr lang="en-US"/>
          </a:p>
        </p:txBody>
      </p:sp>
      <p:sp>
        <p:nvSpPr>
          <p:cNvPr id="5" name="Footer Placeholder 4">
            <a:extLst>
              <a:ext uri="{FF2B5EF4-FFF2-40B4-BE49-F238E27FC236}">
                <a16:creationId xmlns:a16="http://schemas.microsoft.com/office/drawing/2014/main" id="{8E76BD69-DDEA-435E-82AB-4170C46BE0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E269DD-FF4E-400F-8375-604CE5C528B3}"/>
              </a:ext>
            </a:extLst>
          </p:cNvPr>
          <p:cNvSpPr>
            <a:spLocks noGrp="1"/>
          </p:cNvSpPr>
          <p:nvPr>
            <p:ph type="sldNum" sz="quarter" idx="12"/>
          </p:nvPr>
        </p:nvSpPr>
        <p:spPr/>
        <p:txBody>
          <a:bodyPr/>
          <a:lstStyle/>
          <a:p>
            <a:fld id="{1801AE85-9DED-47D5-B72F-0F282A997ACE}" type="slidenum">
              <a:rPr lang="en-US" smtClean="0"/>
              <a:t>‹#›</a:t>
            </a:fld>
            <a:endParaRPr lang="en-US"/>
          </a:p>
        </p:txBody>
      </p:sp>
    </p:spTree>
    <p:extLst>
      <p:ext uri="{BB962C8B-B14F-4D97-AF65-F5344CB8AC3E}">
        <p14:creationId xmlns:p14="http://schemas.microsoft.com/office/powerpoint/2010/main" val="348586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0676E-8BC2-4660-81E1-B02D9FCE7A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130279-6E57-454D-8D0F-CF5B310493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C0C404-DB89-46DE-831A-EC011F35D9AA}"/>
              </a:ext>
            </a:extLst>
          </p:cNvPr>
          <p:cNvSpPr>
            <a:spLocks noGrp="1"/>
          </p:cNvSpPr>
          <p:nvPr>
            <p:ph type="dt" sz="half" idx="10"/>
          </p:nvPr>
        </p:nvSpPr>
        <p:spPr/>
        <p:txBody>
          <a:bodyPr/>
          <a:lstStyle/>
          <a:p>
            <a:fld id="{2C924AB5-C3D9-4F44-98FE-720955751B37}" type="datetimeFigureOut">
              <a:rPr lang="en-US" smtClean="0"/>
              <a:t>4/20/2020</a:t>
            </a:fld>
            <a:endParaRPr lang="en-US"/>
          </a:p>
        </p:txBody>
      </p:sp>
      <p:sp>
        <p:nvSpPr>
          <p:cNvPr id="5" name="Footer Placeholder 4">
            <a:extLst>
              <a:ext uri="{FF2B5EF4-FFF2-40B4-BE49-F238E27FC236}">
                <a16:creationId xmlns:a16="http://schemas.microsoft.com/office/drawing/2014/main" id="{B117642C-8825-4CC1-A7ED-C93EC0E00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56E483-967A-4DF2-9A20-5B9D6C8DD6D9}"/>
              </a:ext>
            </a:extLst>
          </p:cNvPr>
          <p:cNvSpPr>
            <a:spLocks noGrp="1"/>
          </p:cNvSpPr>
          <p:nvPr>
            <p:ph type="sldNum" sz="quarter" idx="12"/>
          </p:nvPr>
        </p:nvSpPr>
        <p:spPr/>
        <p:txBody>
          <a:bodyPr/>
          <a:lstStyle/>
          <a:p>
            <a:fld id="{1801AE85-9DED-47D5-B72F-0F282A997ACE}" type="slidenum">
              <a:rPr lang="en-US" smtClean="0"/>
              <a:t>‹#›</a:t>
            </a:fld>
            <a:endParaRPr lang="en-US"/>
          </a:p>
        </p:txBody>
      </p:sp>
    </p:spTree>
    <p:extLst>
      <p:ext uri="{BB962C8B-B14F-4D97-AF65-F5344CB8AC3E}">
        <p14:creationId xmlns:p14="http://schemas.microsoft.com/office/powerpoint/2010/main" val="1178343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AA4532-E7AA-40BA-9E20-BB15C3481C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229F81-10E6-41A3-AB2C-B829D8F965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325D1D-50CD-47C6-9879-1C4E750DF595}"/>
              </a:ext>
            </a:extLst>
          </p:cNvPr>
          <p:cNvSpPr>
            <a:spLocks noGrp="1"/>
          </p:cNvSpPr>
          <p:nvPr>
            <p:ph type="dt" sz="half" idx="10"/>
          </p:nvPr>
        </p:nvSpPr>
        <p:spPr/>
        <p:txBody>
          <a:bodyPr/>
          <a:lstStyle/>
          <a:p>
            <a:fld id="{2C924AB5-C3D9-4F44-98FE-720955751B37}" type="datetimeFigureOut">
              <a:rPr lang="en-US" smtClean="0"/>
              <a:t>4/20/2020</a:t>
            </a:fld>
            <a:endParaRPr lang="en-US"/>
          </a:p>
        </p:txBody>
      </p:sp>
      <p:sp>
        <p:nvSpPr>
          <p:cNvPr id="5" name="Footer Placeholder 4">
            <a:extLst>
              <a:ext uri="{FF2B5EF4-FFF2-40B4-BE49-F238E27FC236}">
                <a16:creationId xmlns:a16="http://schemas.microsoft.com/office/drawing/2014/main" id="{BD05FFEC-11F1-428E-B952-8D6451748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84C43E-C272-4D2E-85EA-E527CC96D1A8}"/>
              </a:ext>
            </a:extLst>
          </p:cNvPr>
          <p:cNvSpPr>
            <a:spLocks noGrp="1"/>
          </p:cNvSpPr>
          <p:nvPr>
            <p:ph type="sldNum" sz="quarter" idx="12"/>
          </p:nvPr>
        </p:nvSpPr>
        <p:spPr/>
        <p:txBody>
          <a:bodyPr/>
          <a:lstStyle/>
          <a:p>
            <a:fld id="{1801AE85-9DED-47D5-B72F-0F282A997ACE}" type="slidenum">
              <a:rPr lang="en-US" smtClean="0"/>
              <a:t>‹#›</a:t>
            </a:fld>
            <a:endParaRPr lang="en-US"/>
          </a:p>
        </p:txBody>
      </p:sp>
    </p:spTree>
    <p:extLst>
      <p:ext uri="{BB962C8B-B14F-4D97-AF65-F5344CB8AC3E}">
        <p14:creationId xmlns:p14="http://schemas.microsoft.com/office/powerpoint/2010/main" val="381518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53BD-F595-4CAF-9799-644CD8B4FE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D0DC29-D326-412A-9F5E-82D6F6CC0D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8B3120-674A-4D1D-8D74-3C8C0A4BFDF5}"/>
              </a:ext>
            </a:extLst>
          </p:cNvPr>
          <p:cNvSpPr>
            <a:spLocks noGrp="1"/>
          </p:cNvSpPr>
          <p:nvPr>
            <p:ph type="dt" sz="half" idx="10"/>
          </p:nvPr>
        </p:nvSpPr>
        <p:spPr/>
        <p:txBody>
          <a:bodyPr/>
          <a:lstStyle/>
          <a:p>
            <a:fld id="{2C924AB5-C3D9-4F44-98FE-720955751B37}" type="datetimeFigureOut">
              <a:rPr lang="en-US" smtClean="0"/>
              <a:t>4/20/2020</a:t>
            </a:fld>
            <a:endParaRPr lang="en-US"/>
          </a:p>
        </p:txBody>
      </p:sp>
      <p:sp>
        <p:nvSpPr>
          <p:cNvPr id="5" name="Footer Placeholder 4">
            <a:extLst>
              <a:ext uri="{FF2B5EF4-FFF2-40B4-BE49-F238E27FC236}">
                <a16:creationId xmlns:a16="http://schemas.microsoft.com/office/drawing/2014/main" id="{3D92EBFE-C634-421D-B6BA-5D37AF2F8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20D36-06FA-455A-B268-1702F2493678}"/>
              </a:ext>
            </a:extLst>
          </p:cNvPr>
          <p:cNvSpPr>
            <a:spLocks noGrp="1"/>
          </p:cNvSpPr>
          <p:nvPr>
            <p:ph type="sldNum" sz="quarter" idx="12"/>
          </p:nvPr>
        </p:nvSpPr>
        <p:spPr/>
        <p:txBody>
          <a:bodyPr/>
          <a:lstStyle/>
          <a:p>
            <a:fld id="{1801AE85-9DED-47D5-B72F-0F282A997ACE}" type="slidenum">
              <a:rPr lang="en-US" smtClean="0"/>
              <a:t>‹#›</a:t>
            </a:fld>
            <a:endParaRPr lang="en-US"/>
          </a:p>
        </p:txBody>
      </p:sp>
    </p:spTree>
    <p:extLst>
      <p:ext uri="{BB962C8B-B14F-4D97-AF65-F5344CB8AC3E}">
        <p14:creationId xmlns:p14="http://schemas.microsoft.com/office/powerpoint/2010/main" val="161945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8A430-ABEF-4414-80B5-D8990E579F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AE2000-F1F9-4BF0-8FE4-8897D8AE98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3E0094-F51B-49E9-9108-596330C52E7C}"/>
              </a:ext>
            </a:extLst>
          </p:cNvPr>
          <p:cNvSpPr>
            <a:spLocks noGrp="1"/>
          </p:cNvSpPr>
          <p:nvPr>
            <p:ph type="dt" sz="half" idx="10"/>
          </p:nvPr>
        </p:nvSpPr>
        <p:spPr/>
        <p:txBody>
          <a:bodyPr/>
          <a:lstStyle/>
          <a:p>
            <a:fld id="{2C924AB5-C3D9-4F44-98FE-720955751B37}" type="datetimeFigureOut">
              <a:rPr lang="en-US" smtClean="0"/>
              <a:t>4/20/2020</a:t>
            </a:fld>
            <a:endParaRPr lang="en-US"/>
          </a:p>
        </p:txBody>
      </p:sp>
      <p:sp>
        <p:nvSpPr>
          <p:cNvPr id="5" name="Footer Placeholder 4">
            <a:extLst>
              <a:ext uri="{FF2B5EF4-FFF2-40B4-BE49-F238E27FC236}">
                <a16:creationId xmlns:a16="http://schemas.microsoft.com/office/drawing/2014/main" id="{6DCFF3AB-3B27-44FF-9D8A-35B32AB3A4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17EF8-5669-4DFF-BADD-4E5BED6A725F}"/>
              </a:ext>
            </a:extLst>
          </p:cNvPr>
          <p:cNvSpPr>
            <a:spLocks noGrp="1"/>
          </p:cNvSpPr>
          <p:nvPr>
            <p:ph type="sldNum" sz="quarter" idx="12"/>
          </p:nvPr>
        </p:nvSpPr>
        <p:spPr/>
        <p:txBody>
          <a:bodyPr/>
          <a:lstStyle/>
          <a:p>
            <a:fld id="{1801AE85-9DED-47D5-B72F-0F282A997ACE}" type="slidenum">
              <a:rPr lang="en-US" smtClean="0"/>
              <a:t>‹#›</a:t>
            </a:fld>
            <a:endParaRPr lang="en-US"/>
          </a:p>
        </p:txBody>
      </p:sp>
    </p:spTree>
    <p:extLst>
      <p:ext uri="{BB962C8B-B14F-4D97-AF65-F5344CB8AC3E}">
        <p14:creationId xmlns:p14="http://schemas.microsoft.com/office/powerpoint/2010/main" val="2844029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FA199-FEC5-49AB-A5A6-5C19758A4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609D22-6368-4A12-B4C0-08EAD0799D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D9E49B-CB1B-4DC6-800E-7243360ECC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F62352-11F4-4880-A3E0-2C40BB2809AE}"/>
              </a:ext>
            </a:extLst>
          </p:cNvPr>
          <p:cNvSpPr>
            <a:spLocks noGrp="1"/>
          </p:cNvSpPr>
          <p:nvPr>
            <p:ph type="dt" sz="half" idx="10"/>
          </p:nvPr>
        </p:nvSpPr>
        <p:spPr/>
        <p:txBody>
          <a:bodyPr/>
          <a:lstStyle/>
          <a:p>
            <a:fld id="{2C924AB5-C3D9-4F44-98FE-720955751B37}" type="datetimeFigureOut">
              <a:rPr lang="en-US" smtClean="0"/>
              <a:t>4/20/2020</a:t>
            </a:fld>
            <a:endParaRPr lang="en-US"/>
          </a:p>
        </p:txBody>
      </p:sp>
      <p:sp>
        <p:nvSpPr>
          <p:cNvPr id="6" name="Footer Placeholder 5">
            <a:extLst>
              <a:ext uri="{FF2B5EF4-FFF2-40B4-BE49-F238E27FC236}">
                <a16:creationId xmlns:a16="http://schemas.microsoft.com/office/drawing/2014/main" id="{A172D2A7-B971-4D17-8D7B-73D7C7A9FE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47F385-086D-406D-8298-8EB7FE41C381}"/>
              </a:ext>
            </a:extLst>
          </p:cNvPr>
          <p:cNvSpPr>
            <a:spLocks noGrp="1"/>
          </p:cNvSpPr>
          <p:nvPr>
            <p:ph type="sldNum" sz="quarter" idx="12"/>
          </p:nvPr>
        </p:nvSpPr>
        <p:spPr/>
        <p:txBody>
          <a:bodyPr/>
          <a:lstStyle/>
          <a:p>
            <a:fld id="{1801AE85-9DED-47D5-B72F-0F282A997ACE}" type="slidenum">
              <a:rPr lang="en-US" smtClean="0"/>
              <a:t>‹#›</a:t>
            </a:fld>
            <a:endParaRPr lang="en-US"/>
          </a:p>
        </p:txBody>
      </p:sp>
    </p:spTree>
    <p:extLst>
      <p:ext uri="{BB962C8B-B14F-4D97-AF65-F5344CB8AC3E}">
        <p14:creationId xmlns:p14="http://schemas.microsoft.com/office/powerpoint/2010/main" val="372118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145C0-7F05-408D-965C-590069DE80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63B30E-3917-4247-AB3C-878B72FD3A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5EFBEE-BCB4-44D2-BD79-CD8F38C329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D0ADEC-58CE-4D3E-A3C4-10B10A6AF3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14521C-35BD-481A-9CC8-DD8752EB78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D3922F-33FB-4360-9A2D-CECD51A4692D}"/>
              </a:ext>
            </a:extLst>
          </p:cNvPr>
          <p:cNvSpPr>
            <a:spLocks noGrp="1"/>
          </p:cNvSpPr>
          <p:nvPr>
            <p:ph type="dt" sz="half" idx="10"/>
          </p:nvPr>
        </p:nvSpPr>
        <p:spPr/>
        <p:txBody>
          <a:bodyPr/>
          <a:lstStyle/>
          <a:p>
            <a:fld id="{2C924AB5-C3D9-4F44-98FE-720955751B37}" type="datetimeFigureOut">
              <a:rPr lang="en-US" smtClean="0"/>
              <a:t>4/20/2020</a:t>
            </a:fld>
            <a:endParaRPr lang="en-US"/>
          </a:p>
        </p:txBody>
      </p:sp>
      <p:sp>
        <p:nvSpPr>
          <p:cNvPr id="8" name="Footer Placeholder 7">
            <a:extLst>
              <a:ext uri="{FF2B5EF4-FFF2-40B4-BE49-F238E27FC236}">
                <a16:creationId xmlns:a16="http://schemas.microsoft.com/office/drawing/2014/main" id="{55AA05DE-D834-48D8-8810-71FABF012F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021432-891D-4AC5-8F6A-26451BDDDE6F}"/>
              </a:ext>
            </a:extLst>
          </p:cNvPr>
          <p:cNvSpPr>
            <a:spLocks noGrp="1"/>
          </p:cNvSpPr>
          <p:nvPr>
            <p:ph type="sldNum" sz="quarter" idx="12"/>
          </p:nvPr>
        </p:nvSpPr>
        <p:spPr/>
        <p:txBody>
          <a:bodyPr/>
          <a:lstStyle/>
          <a:p>
            <a:fld id="{1801AE85-9DED-47D5-B72F-0F282A997ACE}" type="slidenum">
              <a:rPr lang="en-US" smtClean="0"/>
              <a:t>‹#›</a:t>
            </a:fld>
            <a:endParaRPr lang="en-US"/>
          </a:p>
        </p:txBody>
      </p:sp>
    </p:spTree>
    <p:extLst>
      <p:ext uri="{BB962C8B-B14F-4D97-AF65-F5344CB8AC3E}">
        <p14:creationId xmlns:p14="http://schemas.microsoft.com/office/powerpoint/2010/main" val="2027039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4B2D-2825-4FEE-A378-1CF0666CB1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B87A5C-75A5-4C13-956C-27C6E9E7C68E}"/>
              </a:ext>
            </a:extLst>
          </p:cNvPr>
          <p:cNvSpPr>
            <a:spLocks noGrp="1"/>
          </p:cNvSpPr>
          <p:nvPr>
            <p:ph type="dt" sz="half" idx="10"/>
          </p:nvPr>
        </p:nvSpPr>
        <p:spPr/>
        <p:txBody>
          <a:bodyPr/>
          <a:lstStyle/>
          <a:p>
            <a:fld id="{2C924AB5-C3D9-4F44-98FE-720955751B37}" type="datetimeFigureOut">
              <a:rPr lang="en-US" smtClean="0"/>
              <a:t>4/20/2020</a:t>
            </a:fld>
            <a:endParaRPr lang="en-US"/>
          </a:p>
        </p:txBody>
      </p:sp>
      <p:sp>
        <p:nvSpPr>
          <p:cNvPr id="4" name="Footer Placeholder 3">
            <a:extLst>
              <a:ext uri="{FF2B5EF4-FFF2-40B4-BE49-F238E27FC236}">
                <a16:creationId xmlns:a16="http://schemas.microsoft.com/office/drawing/2014/main" id="{7F00AA5C-8586-4E0D-AD66-949D45512D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70A6E8-1257-4C7A-8413-81B48077844F}"/>
              </a:ext>
            </a:extLst>
          </p:cNvPr>
          <p:cNvSpPr>
            <a:spLocks noGrp="1"/>
          </p:cNvSpPr>
          <p:nvPr>
            <p:ph type="sldNum" sz="quarter" idx="12"/>
          </p:nvPr>
        </p:nvSpPr>
        <p:spPr/>
        <p:txBody>
          <a:bodyPr/>
          <a:lstStyle/>
          <a:p>
            <a:fld id="{1801AE85-9DED-47D5-B72F-0F282A997ACE}" type="slidenum">
              <a:rPr lang="en-US" smtClean="0"/>
              <a:t>‹#›</a:t>
            </a:fld>
            <a:endParaRPr lang="en-US"/>
          </a:p>
        </p:txBody>
      </p:sp>
    </p:spTree>
    <p:extLst>
      <p:ext uri="{BB962C8B-B14F-4D97-AF65-F5344CB8AC3E}">
        <p14:creationId xmlns:p14="http://schemas.microsoft.com/office/powerpoint/2010/main" val="2104659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3960D2-C952-4488-9768-10A3B0287CB0}"/>
              </a:ext>
            </a:extLst>
          </p:cNvPr>
          <p:cNvSpPr>
            <a:spLocks noGrp="1"/>
          </p:cNvSpPr>
          <p:nvPr>
            <p:ph type="dt" sz="half" idx="10"/>
          </p:nvPr>
        </p:nvSpPr>
        <p:spPr/>
        <p:txBody>
          <a:bodyPr/>
          <a:lstStyle/>
          <a:p>
            <a:fld id="{2C924AB5-C3D9-4F44-98FE-720955751B37}" type="datetimeFigureOut">
              <a:rPr lang="en-US" smtClean="0"/>
              <a:t>4/20/2020</a:t>
            </a:fld>
            <a:endParaRPr lang="en-US"/>
          </a:p>
        </p:txBody>
      </p:sp>
      <p:sp>
        <p:nvSpPr>
          <p:cNvPr id="3" name="Footer Placeholder 2">
            <a:extLst>
              <a:ext uri="{FF2B5EF4-FFF2-40B4-BE49-F238E27FC236}">
                <a16:creationId xmlns:a16="http://schemas.microsoft.com/office/drawing/2014/main" id="{37675504-BFDC-4D6D-849A-3B3104D02C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7BA100-CFAB-4E0A-885D-94BA14E8534A}"/>
              </a:ext>
            </a:extLst>
          </p:cNvPr>
          <p:cNvSpPr>
            <a:spLocks noGrp="1"/>
          </p:cNvSpPr>
          <p:nvPr>
            <p:ph type="sldNum" sz="quarter" idx="12"/>
          </p:nvPr>
        </p:nvSpPr>
        <p:spPr/>
        <p:txBody>
          <a:bodyPr/>
          <a:lstStyle/>
          <a:p>
            <a:fld id="{1801AE85-9DED-47D5-B72F-0F282A997ACE}" type="slidenum">
              <a:rPr lang="en-US" smtClean="0"/>
              <a:t>‹#›</a:t>
            </a:fld>
            <a:endParaRPr lang="en-US"/>
          </a:p>
        </p:txBody>
      </p:sp>
    </p:spTree>
    <p:extLst>
      <p:ext uri="{BB962C8B-B14F-4D97-AF65-F5344CB8AC3E}">
        <p14:creationId xmlns:p14="http://schemas.microsoft.com/office/powerpoint/2010/main" val="2928622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8EB6C-D5BF-424E-8DC3-07EE463009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A0837B-A01E-491F-A015-54EC1CBED4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07BC37-C2F8-453E-B794-FCCE50E17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AC38E5-9E7F-457F-ABB9-C287E3C7F867}"/>
              </a:ext>
            </a:extLst>
          </p:cNvPr>
          <p:cNvSpPr>
            <a:spLocks noGrp="1"/>
          </p:cNvSpPr>
          <p:nvPr>
            <p:ph type="dt" sz="half" idx="10"/>
          </p:nvPr>
        </p:nvSpPr>
        <p:spPr/>
        <p:txBody>
          <a:bodyPr/>
          <a:lstStyle/>
          <a:p>
            <a:fld id="{2C924AB5-C3D9-4F44-98FE-720955751B37}" type="datetimeFigureOut">
              <a:rPr lang="en-US" smtClean="0"/>
              <a:t>4/20/2020</a:t>
            </a:fld>
            <a:endParaRPr lang="en-US"/>
          </a:p>
        </p:txBody>
      </p:sp>
      <p:sp>
        <p:nvSpPr>
          <p:cNvPr id="6" name="Footer Placeholder 5">
            <a:extLst>
              <a:ext uri="{FF2B5EF4-FFF2-40B4-BE49-F238E27FC236}">
                <a16:creationId xmlns:a16="http://schemas.microsoft.com/office/drawing/2014/main" id="{BD4E0030-9687-4D4C-AE78-673AE6CD9D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4CDE02-6195-417C-977B-A1F8CE325FAA}"/>
              </a:ext>
            </a:extLst>
          </p:cNvPr>
          <p:cNvSpPr>
            <a:spLocks noGrp="1"/>
          </p:cNvSpPr>
          <p:nvPr>
            <p:ph type="sldNum" sz="quarter" idx="12"/>
          </p:nvPr>
        </p:nvSpPr>
        <p:spPr/>
        <p:txBody>
          <a:bodyPr/>
          <a:lstStyle/>
          <a:p>
            <a:fld id="{1801AE85-9DED-47D5-B72F-0F282A997ACE}" type="slidenum">
              <a:rPr lang="en-US" smtClean="0"/>
              <a:t>‹#›</a:t>
            </a:fld>
            <a:endParaRPr lang="en-US"/>
          </a:p>
        </p:txBody>
      </p:sp>
    </p:spTree>
    <p:extLst>
      <p:ext uri="{BB962C8B-B14F-4D97-AF65-F5344CB8AC3E}">
        <p14:creationId xmlns:p14="http://schemas.microsoft.com/office/powerpoint/2010/main" val="693472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252B-2AFB-4054-A712-A2B35F0125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268E63-EDD3-4A3C-8D92-EBC8F493EF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A2B8E0-4058-472D-AD36-74CB06717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2A201D-F9F3-4EC3-ADDC-9C8EE71540FF}"/>
              </a:ext>
            </a:extLst>
          </p:cNvPr>
          <p:cNvSpPr>
            <a:spLocks noGrp="1"/>
          </p:cNvSpPr>
          <p:nvPr>
            <p:ph type="dt" sz="half" idx="10"/>
          </p:nvPr>
        </p:nvSpPr>
        <p:spPr/>
        <p:txBody>
          <a:bodyPr/>
          <a:lstStyle/>
          <a:p>
            <a:fld id="{2C924AB5-C3D9-4F44-98FE-720955751B37}" type="datetimeFigureOut">
              <a:rPr lang="en-US" smtClean="0"/>
              <a:t>4/20/2020</a:t>
            </a:fld>
            <a:endParaRPr lang="en-US"/>
          </a:p>
        </p:txBody>
      </p:sp>
      <p:sp>
        <p:nvSpPr>
          <p:cNvPr id="6" name="Footer Placeholder 5">
            <a:extLst>
              <a:ext uri="{FF2B5EF4-FFF2-40B4-BE49-F238E27FC236}">
                <a16:creationId xmlns:a16="http://schemas.microsoft.com/office/drawing/2014/main" id="{2F73EB49-3174-4F52-B19F-61AE29C095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65CB56-91AF-4B8C-AA77-125E27FC3F50}"/>
              </a:ext>
            </a:extLst>
          </p:cNvPr>
          <p:cNvSpPr>
            <a:spLocks noGrp="1"/>
          </p:cNvSpPr>
          <p:nvPr>
            <p:ph type="sldNum" sz="quarter" idx="12"/>
          </p:nvPr>
        </p:nvSpPr>
        <p:spPr/>
        <p:txBody>
          <a:bodyPr/>
          <a:lstStyle/>
          <a:p>
            <a:fld id="{1801AE85-9DED-47D5-B72F-0F282A997ACE}" type="slidenum">
              <a:rPr lang="en-US" smtClean="0"/>
              <a:t>‹#›</a:t>
            </a:fld>
            <a:endParaRPr lang="en-US"/>
          </a:p>
        </p:txBody>
      </p:sp>
    </p:spTree>
    <p:extLst>
      <p:ext uri="{BB962C8B-B14F-4D97-AF65-F5344CB8AC3E}">
        <p14:creationId xmlns:p14="http://schemas.microsoft.com/office/powerpoint/2010/main" val="1507208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A09A76-6E78-4C48-A411-D49BEA2455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36774C-D619-4E28-AF1D-8B7B1ECD7C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66C4F0-B805-47EC-872D-6CCDB78EA2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24AB5-C3D9-4F44-98FE-720955751B37}" type="datetimeFigureOut">
              <a:rPr lang="en-US" smtClean="0"/>
              <a:t>4/20/2020</a:t>
            </a:fld>
            <a:endParaRPr lang="en-US"/>
          </a:p>
        </p:txBody>
      </p:sp>
      <p:sp>
        <p:nvSpPr>
          <p:cNvPr id="5" name="Footer Placeholder 4">
            <a:extLst>
              <a:ext uri="{FF2B5EF4-FFF2-40B4-BE49-F238E27FC236}">
                <a16:creationId xmlns:a16="http://schemas.microsoft.com/office/drawing/2014/main" id="{87F02760-4C40-4534-B2E8-0EC6565FE7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36421A-0F4F-4CB1-8E87-0C5811693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1AE85-9DED-47D5-B72F-0F282A997ACE}" type="slidenum">
              <a:rPr lang="en-US" smtClean="0"/>
              <a:t>‹#›</a:t>
            </a:fld>
            <a:endParaRPr lang="en-US"/>
          </a:p>
        </p:txBody>
      </p:sp>
    </p:spTree>
    <p:extLst>
      <p:ext uri="{BB962C8B-B14F-4D97-AF65-F5344CB8AC3E}">
        <p14:creationId xmlns:p14="http://schemas.microsoft.com/office/powerpoint/2010/main" val="2647448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F6DAA-308F-4B18-A5D4-B51EFAFA2166}"/>
              </a:ext>
            </a:extLst>
          </p:cNvPr>
          <p:cNvSpPr>
            <a:spLocks noGrp="1"/>
          </p:cNvSpPr>
          <p:nvPr>
            <p:ph type="title"/>
          </p:nvPr>
        </p:nvSpPr>
        <p:spPr>
          <a:xfrm>
            <a:off x="838200" y="962662"/>
            <a:ext cx="10515600" cy="1325563"/>
          </a:xfrm>
        </p:spPr>
        <p:txBody>
          <a:bodyPr>
            <a:normAutofit/>
          </a:bodyPr>
          <a:lstStyle/>
          <a:p>
            <a:pPr algn="ctr"/>
            <a:r>
              <a:rPr lang="en-US" sz="3200" b="1" dirty="0">
                <a:latin typeface="+mn-lt"/>
                <a:cs typeface="Arial" panose="020B0604020202020204" pitchFamily="34" charset="0"/>
              </a:rPr>
              <a:t>Overview of the </a:t>
            </a:r>
            <a:r>
              <a:rPr lang="en-US" sz="3200" b="1" i="1" dirty="0">
                <a:latin typeface="+mn-lt"/>
                <a:cs typeface="Arial" panose="020B0604020202020204" pitchFamily="34" charset="0"/>
              </a:rPr>
              <a:t>TOEFL </a:t>
            </a:r>
            <a:r>
              <a:rPr lang="en-US" sz="3200" b="1" i="1" dirty="0" err="1">
                <a:latin typeface="+mn-lt"/>
                <a:cs typeface="Arial" panose="020B0604020202020204" pitchFamily="34" charset="0"/>
              </a:rPr>
              <a:t>iBT</a:t>
            </a:r>
            <a:r>
              <a:rPr lang="en-US" sz="3200" b="1" i="1" dirty="0">
                <a:latin typeface="+mn-lt"/>
                <a:cs typeface="Arial" panose="020B0604020202020204" pitchFamily="34" charset="0"/>
              </a:rPr>
              <a:t>® </a:t>
            </a:r>
            <a:r>
              <a:rPr lang="en-US" sz="3200" b="1" dirty="0">
                <a:latin typeface="+mn-lt"/>
                <a:cs typeface="Arial" panose="020B0604020202020204" pitchFamily="34" charset="0"/>
              </a:rPr>
              <a:t>Listening Section</a:t>
            </a:r>
          </a:p>
        </p:txBody>
      </p:sp>
      <p:sp>
        <p:nvSpPr>
          <p:cNvPr id="3" name="Content Placeholder 2">
            <a:extLst>
              <a:ext uri="{FF2B5EF4-FFF2-40B4-BE49-F238E27FC236}">
                <a16:creationId xmlns:a16="http://schemas.microsoft.com/office/drawing/2014/main" id="{7E9B6D29-7228-4767-9FCE-460777BF0BF9}"/>
              </a:ext>
            </a:extLst>
          </p:cNvPr>
          <p:cNvSpPr>
            <a:spLocks noGrp="1"/>
          </p:cNvSpPr>
          <p:nvPr>
            <p:ph idx="1"/>
          </p:nvPr>
        </p:nvSpPr>
        <p:spPr>
          <a:xfrm>
            <a:off x="838200" y="2167148"/>
            <a:ext cx="10515600" cy="3242134"/>
          </a:xfrm>
        </p:spPr>
        <p:txBody>
          <a:bodyPr>
            <a:normAutofit lnSpcReduction="10000"/>
          </a:bodyPr>
          <a:lstStyle/>
          <a:p>
            <a:pPr marL="0" indent="0">
              <a:buNone/>
            </a:pPr>
            <a:r>
              <a:rPr lang="en-US" dirty="0"/>
              <a:t>By the end of this presentation, you should be familiar with:</a:t>
            </a:r>
          </a:p>
          <a:p>
            <a:pPr>
              <a:buFontTx/>
              <a:buChar char="-"/>
            </a:pPr>
            <a:r>
              <a:rPr lang="en-US" dirty="0"/>
              <a:t>the general format of the </a:t>
            </a:r>
            <a:r>
              <a:rPr lang="en-US" i="1" dirty="0"/>
              <a:t>TOEFL </a:t>
            </a:r>
            <a:r>
              <a:rPr lang="en-US" i="1" dirty="0" err="1"/>
              <a:t>iBT</a:t>
            </a:r>
            <a:r>
              <a:rPr lang="en-US" i="1" dirty="0"/>
              <a:t>®</a:t>
            </a:r>
            <a:r>
              <a:rPr lang="en-US" dirty="0"/>
              <a:t> listening section</a:t>
            </a:r>
          </a:p>
          <a:p>
            <a:pPr>
              <a:buFontTx/>
              <a:buChar char="-"/>
            </a:pPr>
            <a:r>
              <a:rPr lang="en-US" dirty="0"/>
              <a:t>the purpose of the </a:t>
            </a:r>
            <a:r>
              <a:rPr lang="en-US" i="1" dirty="0"/>
              <a:t>TOEFL </a:t>
            </a:r>
            <a:r>
              <a:rPr lang="en-US" i="1" dirty="0" err="1"/>
              <a:t>iBT</a:t>
            </a:r>
            <a:r>
              <a:rPr lang="en-US" i="1" dirty="0"/>
              <a:t>®</a:t>
            </a:r>
            <a:r>
              <a:rPr lang="en-US" dirty="0"/>
              <a:t> listening section </a:t>
            </a:r>
          </a:p>
          <a:p>
            <a:pPr>
              <a:buFontTx/>
              <a:buChar char="-"/>
            </a:pPr>
            <a:r>
              <a:rPr lang="en-US" dirty="0"/>
              <a:t>the type of audio texts presented on the </a:t>
            </a:r>
            <a:r>
              <a:rPr lang="en-US" i="1" dirty="0"/>
              <a:t>TOEFL </a:t>
            </a:r>
            <a:r>
              <a:rPr lang="en-US" i="1" dirty="0" err="1"/>
              <a:t>iBT</a:t>
            </a:r>
            <a:r>
              <a:rPr lang="en-US" i="1" dirty="0"/>
              <a:t>®</a:t>
            </a:r>
            <a:r>
              <a:rPr lang="en-US" dirty="0"/>
              <a:t> Listening section</a:t>
            </a:r>
          </a:p>
          <a:p>
            <a:pPr>
              <a:buFontTx/>
              <a:buChar char="-"/>
            </a:pPr>
            <a:r>
              <a:rPr lang="en-US" dirty="0"/>
              <a:t>the general format of the </a:t>
            </a:r>
            <a:r>
              <a:rPr lang="en-US" i="1" dirty="0"/>
              <a:t>TOEFL </a:t>
            </a:r>
            <a:r>
              <a:rPr lang="en-US" i="1" dirty="0" err="1"/>
              <a:t>iBT</a:t>
            </a:r>
            <a:r>
              <a:rPr lang="en-US" i="1" dirty="0"/>
              <a:t>®</a:t>
            </a:r>
            <a:r>
              <a:rPr lang="en-US" dirty="0"/>
              <a:t> listening questions</a:t>
            </a:r>
          </a:p>
          <a:p>
            <a:pPr>
              <a:buFontTx/>
              <a:buChar char="-"/>
            </a:pPr>
            <a:r>
              <a:rPr lang="en-US" dirty="0"/>
              <a:t>the appearance </a:t>
            </a:r>
            <a:r>
              <a:rPr lang="en-US"/>
              <a:t>of some of the </a:t>
            </a:r>
            <a:r>
              <a:rPr lang="en-US" dirty="0"/>
              <a:t>Listening questions on the </a:t>
            </a:r>
            <a:r>
              <a:rPr lang="en-US" i="1" dirty="0"/>
              <a:t>TOEFL </a:t>
            </a:r>
            <a:r>
              <a:rPr lang="en-US" i="1" dirty="0" err="1"/>
              <a:t>iBT</a:t>
            </a:r>
            <a:r>
              <a:rPr lang="en-US" i="1" dirty="0"/>
              <a:t>®</a:t>
            </a:r>
            <a:r>
              <a:rPr lang="en-US" dirty="0"/>
              <a:t> test</a:t>
            </a:r>
          </a:p>
          <a:p>
            <a:pPr>
              <a:buFontTx/>
              <a:buChar char="-"/>
            </a:pPr>
            <a:endParaRPr lang="en-US" dirty="0"/>
          </a:p>
          <a:p>
            <a:pPr>
              <a:buFontTx/>
              <a:buChar char="-"/>
            </a:pPr>
            <a:endParaRPr lang="en-US" dirty="0"/>
          </a:p>
          <a:p>
            <a:pPr>
              <a:buFontTx/>
              <a:buChar char="-"/>
            </a:pPr>
            <a:endParaRPr lang="en-US" dirty="0"/>
          </a:p>
          <a:p>
            <a:endParaRPr lang="en-US" dirty="0"/>
          </a:p>
        </p:txBody>
      </p:sp>
      <p:pic>
        <p:nvPicPr>
          <p:cNvPr id="4" name="Picture 3">
            <a:extLst>
              <a:ext uri="{FF2B5EF4-FFF2-40B4-BE49-F238E27FC236}">
                <a16:creationId xmlns:a16="http://schemas.microsoft.com/office/drawing/2014/main" id="{AF6F75EC-5D8D-492A-BA1F-E46FC45C8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3952" y="471663"/>
            <a:ext cx="1592027" cy="981998"/>
          </a:xfrm>
          <a:prstGeom prst="rect">
            <a:avLst/>
          </a:prstGeom>
        </p:spPr>
      </p:pic>
    </p:spTree>
    <p:extLst>
      <p:ext uri="{BB962C8B-B14F-4D97-AF65-F5344CB8AC3E}">
        <p14:creationId xmlns:p14="http://schemas.microsoft.com/office/powerpoint/2010/main" val="2553481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C41DC-7E7A-4BEA-8BAD-728951749E6E}"/>
              </a:ext>
            </a:extLst>
          </p:cNvPr>
          <p:cNvSpPr>
            <a:spLocks noGrp="1"/>
          </p:cNvSpPr>
          <p:nvPr>
            <p:ph type="title"/>
          </p:nvPr>
        </p:nvSpPr>
        <p:spPr>
          <a:xfrm>
            <a:off x="838200" y="559525"/>
            <a:ext cx="10515600" cy="1325563"/>
          </a:xfrm>
        </p:spPr>
        <p:txBody>
          <a:bodyPr>
            <a:normAutofit/>
          </a:bodyPr>
          <a:lstStyle/>
          <a:p>
            <a:pPr algn="ctr"/>
            <a:r>
              <a:rPr lang="en-US" sz="3200" b="1" dirty="0">
                <a:latin typeface="+mn-lt"/>
                <a:ea typeface="+mn-ea"/>
                <a:cs typeface="+mn-cs"/>
              </a:rPr>
              <a:t>5. Listening Question Formats </a:t>
            </a:r>
          </a:p>
        </p:txBody>
      </p:sp>
      <p:sp>
        <p:nvSpPr>
          <p:cNvPr id="3" name="Content Placeholder 2">
            <a:extLst>
              <a:ext uri="{FF2B5EF4-FFF2-40B4-BE49-F238E27FC236}">
                <a16:creationId xmlns:a16="http://schemas.microsoft.com/office/drawing/2014/main" id="{10B481A4-E69D-4879-AAF4-A5F412DCFF07}"/>
              </a:ext>
            </a:extLst>
          </p:cNvPr>
          <p:cNvSpPr>
            <a:spLocks noGrp="1"/>
          </p:cNvSpPr>
          <p:nvPr>
            <p:ph idx="1"/>
          </p:nvPr>
        </p:nvSpPr>
        <p:spPr>
          <a:xfrm>
            <a:off x="725337" y="1541523"/>
            <a:ext cx="10515600" cy="4870294"/>
          </a:xfrm>
        </p:spPr>
        <p:txBody>
          <a:bodyPr>
            <a:normAutofit/>
          </a:bodyPr>
          <a:lstStyle/>
          <a:p>
            <a:pPr marL="0" indent="0" algn="just">
              <a:buNone/>
            </a:pPr>
            <a:r>
              <a:rPr lang="en-US" dirty="0"/>
              <a:t>After the listening material is played, you answer questions about it. You both see and hear each question before you see the answer choices. There are four question formats in the Listening section: </a:t>
            </a:r>
          </a:p>
          <a:p>
            <a:pPr algn="just"/>
            <a:r>
              <a:rPr lang="en-US" dirty="0"/>
              <a:t>traditional multiple-choice questions with four answer choices and a single correct answer </a:t>
            </a:r>
          </a:p>
          <a:p>
            <a:pPr algn="just"/>
            <a:r>
              <a:rPr lang="en-US" dirty="0"/>
              <a:t>multiple-choice questions with more than one answer (for example, two correct answers out of four choices or three answers out of five choices) </a:t>
            </a:r>
          </a:p>
          <a:p>
            <a:pPr algn="just"/>
            <a:r>
              <a:rPr lang="en-US" dirty="0"/>
              <a:t>questions that require you to order events or steps in a process </a:t>
            </a:r>
          </a:p>
          <a:p>
            <a:pPr algn="just"/>
            <a:r>
              <a:rPr lang="en-US" dirty="0"/>
              <a:t>questions that require you to match objects or text to categories in a chart or place check marks in a cell </a:t>
            </a:r>
          </a:p>
          <a:p>
            <a:pPr marL="0" indent="0" algn="just">
              <a:buNone/>
            </a:pPr>
            <a:endParaRPr lang="en-US" dirty="0"/>
          </a:p>
          <a:p>
            <a:pPr marL="0" indent="0" algn="just">
              <a:lnSpc>
                <a:spcPct val="110000"/>
              </a:lnSpc>
              <a:buFont typeface="Arial" panose="020B0604020202020204" pitchFamily="34" charset="0"/>
              <a:buNone/>
            </a:pPr>
            <a:endParaRPr lang="en-US" sz="2600" dirty="0"/>
          </a:p>
        </p:txBody>
      </p:sp>
      <p:pic>
        <p:nvPicPr>
          <p:cNvPr id="4" name="Picture 3">
            <a:extLst>
              <a:ext uri="{FF2B5EF4-FFF2-40B4-BE49-F238E27FC236}">
                <a16:creationId xmlns:a16="http://schemas.microsoft.com/office/drawing/2014/main" id="{8DF0B38A-4F99-420E-96E9-5AB0EC6EE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8910" y="350478"/>
            <a:ext cx="1592027" cy="981998"/>
          </a:xfrm>
          <a:prstGeom prst="rect">
            <a:avLst/>
          </a:prstGeom>
        </p:spPr>
      </p:pic>
    </p:spTree>
    <p:extLst>
      <p:ext uri="{BB962C8B-B14F-4D97-AF65-F5344CB8AC3E}">
        <p14:creationId xmlns:p14="http://schemas.microsoft.com/office/powerpoint/2010/main" val="407260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6CED-B3A5-4415-8FE3-151F3572BE02}"/>
              </a:ext>
            </a:extLst>
          </p:cNvPr>
          <p:cNvSpPr>
            <a:spLocks noGrp="1"/>
          </p:cNvSpPr>
          <p:nvPr>
            <p:ph type="title"/>
          </p:nvPr>
        </p:nvSpPr>
        <p:spPr>
          <a:xfrm>
            <a:off x="426859" y="741330"/>
            <a:ext cx="10515600" cy="1325563"/>
          </a:xfrm>
        </p:spPr>
        <p:txBody>
          <a:bodyPr>
            <a:normAutofit/>
          </a:bodyPr>
          <a:lstStyle/>
          <a:p>
            <a:pPr algn="ctr"/>
            <a:r>
              <a:rPr lang="en-US" sz="3200" b="1" dirty="0">
                <a:latin typeface="+mn-lt"/>
                <a:ea typeface="+mn-ea"/>
                <a:cs typeface="+mn-cs"/>
              </a:rPr>
              <a:t>Chart Question Example</a:t>
            </a:r>
            <a:br>
              <a:rPr lang="en-US" dirty="0"/>
            </a:br>
            <a:endParaRPr lang="en-US" dirty="0"/>
          </a:p>
        </p:txBody>
      </p:sp>
      <p:pic>
        <p:nvPicPr>
          <p:cNvPr id="5" name="Picture 4">
            <a:extLst>
              <a:ext uri="{FF2B5EF4-FFF2-40B4-BE49-F238E27FC236}">
                <a16:creationId xmlns:a16="http://schemas.microsoft.com/office/drawing/2014/main" id="{A960A94F-D8CB-42B7-B0CD-BCE030EFC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996" y="277125"/>
            <a:ext cx="1592027" cy="981998"/>
          </a:xfrm>
          <a:prstGeom prst="rect">
            <a:avLst/>
          </a:prstGeom>
        </p:spPr>
      </p:pic>
      <p:pic>
        <p:nvPicPr>
          <p:cNvPr id="6" name="Picture 5">
            <a:extLst>
              <a:ext uri="{FF2B5EF4-FFF2-40B4-BE49-F238E27FC236}">
                <a16:creationId xmlns:a16="http://schemas.microsoft.com/office/drawing/2014/main" id="{04741E32-8C32-41D2-A105-DEC659EF123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58299" y="1615740"/>
            <a:ext cx="7526376" cy="4707942"/>
          </a:xfrm>
          <a:prstGeom prst="rect">
            <a:avLst/>
          </a:prstGeom>
          <a:noFill/>
          <a:ln>
            <a:noFill/>
          </a:ln>
        </p:spPr>
      </p:pic>
    </p:spTree>
    <p:extLst>
      <p:ext uri="{BB962C8B-B14F-4D97-AF65-F5344CB8AC3E}">
        <p14:creationId xmlns:p14="http://schemas.microsoft.com/office/powerpoint/2010/main" val="3380322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6CED-B3A5-4415-8FE3-151F3572BE02}"/>
              </a:ext>
            </a:extLst>
          </p:cNvPr>
          <p:cNvSpPr>
            <a:spLocks noGrp="1"/>
          </p:cNvSpPr>
          <p:nvPr>
            <p:ph type="title"/>
          </p:nvPr>
        </p:nvSpPr>
        <p:spPr>
          <a:xfrm>
            <a:off x="503977" y="1032819"/>
            <a:ext cx="11024937" cy="1325563"/>
          </a:xfrm>
        </p:spPr>
        <p:txBody>
          <a:bodyPr>
            <a:normAutofit fontScale="90000"/>
          </a:bodyPr>
          <a:lstStyle/>
          <a:p>
            <a:br>
              <a:rPr lang="en-US" sz="3100" dirty="0">
                <a:latin typeface="+mn-lt"/>
                <a:ea typeface="+mn-ea"/>
                <a:cs typeface="+mn-cs"/>
              </a:rPr>
            </a:br>
            <a:br>
              <a:rPr lang="en-US" sz="3100" dirty="0">
                <a:latin typeface="+mn-lt"/>
                <a:ea typeface="+mn-ea"/>
                <a:cs typeface="+mn-cs"/>
              </a:rPr>
            </a:br>
            <a:r>
              <a:rPr lang="en-US" sz="3100" dirty="0">
                <a:latin typeface="+mn-lt"/>
                <a:ea typeface="+mn-ea"/>
                <a:cs typeface="+mn-cs"/>
              </a:rPr>
              <a:t>This is an example of a type of question that measures the comprehension of the purpose of a speaker’s statement.</a:t>
            </a:r>
            <a:br>
              <a:rPr lang="en-US" sz="3100" dirty="0">
                <a:latin typeface="+mn-lt"/>
                <a:ea typeface="+mn-ea"/>
                <a:cs typeface="+mn-cs"/>
              </a:rPr>
            </a:br>
            <a:br>
              <a:rPr lang="en-US" dirty="0"/>
            </a:br>
            <a:endParaRPr lang="en-US" dirty="0"/>
          </a:p>
        </p:txBody>
      </p:sp>
      <p:pic>
        <p:nvPicPr>
          <p:cNvPr id="5" name="Picture 4">
            <a:extLst>
              <a:ext uri="{FF2B5EF4-FFF2-40B4-BE49-F238E27FC236}">
                <a16:creationId xmlns:a16="http://schemas.microsoft.com/office/drawing/2014/main" id="{A960A94F-D8CB-42B7-B0CD-BCE030EFC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6887" y="180873"/>
            <a:ext cx="1592027" cy="981998"/>
          </a:xfrm>
          <a:prstGeom prst="rect">
            <a:avLst/>
          </a:prstGeom>
        </p:spPr>
      </p:pic>
      <p:pic>
        <p:nvPicPr>
          <p:cNvPr id="7" name="Picture 6">
            <a:extLst>
              <a:ext uri="{FF2B5EF4-FFF2-40B4-BE49-F238E27FC236}">
                <a16:creationId xmlns:a16="http://schemas.microsoft.com/office/drawing/2014/main" id="{D47FE251-5543-4A99-B980-7DD16E4B409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12612" y="1966690"/>
            <a:ext cx="7363328" cy="4357496"/>
          </a:xfrm>
          <a:prstGeom prst="rect">
            <a:avLst/>
          </a:prstGeom>
          <a:noFill/>
          <a:ln>
            <a:noFill/>
          </a:ln>
        </p:spPr>
      </p:pic>
    </p:spTree>
    <p:extLst>
      <p:ext uri="{BB962C8B-B14F-4D97-AF65-F5344CB8AC3E}">
        <p14:creationId xmlns:p14="http://schemas.microsoft.com/office/powerpoint/2010/main" val="3636746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16F3-AD6E-447B-B456-9CF5943A64D6}"/>
              </a:ext>
            </a:extLst>
          </p:cNvPr>
          <p:cNvSpPr>
            <a:spLocks noGrp="1"/>
          </p:cNvSpPr>
          <p:nvPr>
            <p:ph type="title"/>
          </p:nvPr>
        </p:nvSpPr>
        <p:spPr>
          <a:xfrm>
            <a:off x="1526754" y="658439"/>
            <a:ext cx="8822675" cy="1325563"/>
          </a:xfrm>
        </p:spPr>
        <p:txBody>
          <a:bodyPr>
            <a:normAutofit fontScale="90000"/>
          </a:bodyPr>
          <a:lstStyle/>
          <a:p>
            <a:pPr algn="ctr"/>
            <a:br>
              <a:rPr lang="en-US" sz="3200" b="1" dirty="0">
                <a:latin typeface="+mn-lt"/>
                <a:ea typeface="+mn-ea"/>
                <a:cs typeface="+mn-cs"/>
              </a:rPr>
            </a:br>
            <a:r>
              <a:rPr lang="en-US" sz="3200" b="1" dirty="0">
                <a:latin typeface="+mn-lt"/>
                <a:ea typeface="+mn-ea"/>
                <a:cs typeface="+mn-cs"/>
              </a:rPr>
              <a:t>6. </a:t>
            </a:r>
            <a:r>
              <a:rPr lang="en-US" sz="3600" b="1" dirty="0">
                <a:latin typeface="+mn-lt"/>
                <a:ea typeface="+mn-ea"/>
                <a:cs typeface="+mn-cs"/>
              </a:rPr>
              <a:t>Features of Some Types of Questions</a:t>
            </a:r>
            <a:br>
              <a:rPr lang="en-US" sz="3600" dirty="0"/>
            </a:br>
            <a:endParaRPr lang="en-US" sz="3100" dirty="0"/>
          </a:p>
        </p:txBody>
      </p:sp>
      <p:sp>
        <p:nvSpPr>
          <p:cNvPr id="3" name="Content Placeholder 2">
            <a:extLst>
              <a:ext uri="{FF2B5EF4-FFF2-40B4-BE49-F238E27FC236}">
                <a16:creationId xmlns:a16="http://schemas.microsoft.com/office/drawing/2014/main" id="{CC5C71E1-01EC-4AD5-8378-71FF9342F594}"/>
              </a:ext>
            </a:extLst>
          </p:cNvPr>
          <p:cNvSpPr>
            <a:spLocks noGrp="1"/>
          </p:cNvSpPr>
          <p:nvPr>
            <p:ph idx="1"/>
          </p:nvPr>
        </p:nvSpPr>
        <p:spPr>
          <a:xfrm>
            <a:off x="838200" y="1825624"/>
            <a:ext cx="4912605" cy="4112467"/>
          </a:xfrm>
        </p:spPr>
        <p:txBody>
          <a:bodyPr>
            <a:normAutofit/>
          </a:bodyPr>
          <a:lstStyle/>
          <a:p>
            <a:pPr marL="0" lvl="0" indent="0" algn="just">
              <a:buNone/>
            </a:pPr>
            <a:r>
              <a:rPr lang="en-US" sz="2600" dirty="0"/>
              <a:t>In some questions, a portion of the lecture or conversation is replayed. In the replay format, you listen to part of the conversation or lecture again and then answer a question. </a:t>
            </a:r>
          </a:p>
          <a:p>
            <a:pPr marL="0" indent="0" algn="just">
              <a:buNone/>
            </a:pPr>
            <a:r>
              <a:rPr lang="en-US" sz="2600" dirty="0"/>
              <a:t>Note taking is allowed. After testing, notes are collected and destroyed before you leave the test center for test security purposes. </a:t>
            </a:r>
          </a:p>
        </p:txBody>
      </p:sp>
      <p:pic>
        <p:nvPicPr>
          <p:cNvPr id="4" name="Picture 3">
            <a:extLst>
              <a:ext uri="{FF2B5EF4-FFF2-40B4-BE49-F238E27FC236}">
                <a16:creationId xmlns:a16="http://schemas.microsoft.com/office/drawing/2014/main" id="{87807E13-2B8E-4925-A825-0F1B51FC0D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6858" y="339223"/>
            <a:ext cx="1592027" cy="981998"/>
          </a:xfrm>
          <a:prstGeom prst="rect">
            <a:avLst/>
          </a:prstGeom>
        </p:spPr>
      </p:pic>
      <p:pic>
        <p:nvPicPr>
          <p:cNvPr id="5" name="Picture 4">
            <a:extLst>
              <a:ext uri="{FF2B5EF4-FFF2-40B4-BE49-F238E27FC236}">
                <a16:creationId xmlns:a16="http://schemas.microsoft.com/office/drawing/2014/main" id="{FD9ED6E9-FBC8-4364-959E-0EB2F6225FC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938092" y="1798813"/>
            <a:ext cx="5640636" cy="3775721"/>
          </a:xfrm>
          <a:prstGeom prst="rect">
            <a:avLst/>
          </a:prstGeom>
          <a:noFill/>
          <a:ln>
            <a:noFill/>
          </a:ln>
        </p:spPr>
      </p:pic>
    </p:spTree>
    <p:extLst>
      <p:ext uri="{BB962C8B-B14F-4D97-AF65-F5344CB8AC3E}">
        <p14:creationId xmlns:p14="http://schemas.microsoft.com/office/powerpoint/2010/main" val="3140529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0A4CA-7F8E-46FD-96B7-482E8525F3B1}"/>
              </a:ext>
            </a:extLst>
          </p:cNvPr>
          <p:cNvSpPr>
            <a:spLocks noGrp="1"/>
          </p:cNvSpPr>
          <p:nvPr>
            <p:ph type="title"/>
          </p:nvPr>
        </p:nvSpPr>
        <p:spPr>
          <a:xfrm>
            <a:off x="838200" y="1070205"/>
            <a:ext cx="10515600" cy="1325563"/>
          </a:xfrm>
        </p:spPr>
        <p:txBody>
          <a:bodyPr>
            <a:normAutofit/>
          </a:bodyPr>
          <a:lstStyle/>
          <a:p>
            <a:pPr algn="ctr"/>
            <a:r>
              <a:rPr lang="en-US" sz="3200" b="1" dirty="0">
                <a:latin typeface="+mn-lt"/>
              </a:rPr>
              <a:t>Expect Further Listening Training!</a:t>
            </a:r>
          </a:p>
        </p:txBody>
      </p:sp>
      <p:sp>
        <p:nvSpPr>
          <p:cNvPr id="3" name="Content Placeholder 2">
            <a:extLst>
              <a:ext uri="{FF2B5EF4-FFF2-40B4-BE49-F238E27FC236}">
                <a16:creationId xmlns:a16="http://schemas.microsoft.com/office/drawing/2014/main" id="{3004B283-8A05-46D7-A7D4-512BE88E93A5}"/>
              </a:ext>
            </a:extLst>
          </p:cNvPr>
          <p:cNvSpPr>
            <a:spLocks noGrp="1"/>
          </p:cNvSpPr>
          <p:nvPr>
            <p:ph idx="1"/>
          </p:nvPr>
        </p:nvSpPr>
        <p:spPr>
          <a:xfrm>
            <a:off x="838200" y="2395768"/>
            <a:ext cx="10515600" cy="3392027"/>
          </a:xfrm>
        </p:spPr>
        <p:txBody>
          <a:bodyPr>
            <a:normAutofit/>
          </a:bodyPr>
          <a:lstStyle/>
          <a:p>
            <a:pPr marL="0" indent="0">
              <a:buNone/>
            </a:pPr>
            <a:r>
              <a:rPr lang="en-US" dirty="0"/>
              <a:t>In further test prep sessions, we will go deeper regarding the question formats in the Listening section. We aim at proving you with all of the necessary details to succeed when answering each question type. </a:t>
            </a:r>
          </a:p>
          <a:p>
            <a:pPr marL="0" indent="0">
              <a:buNone/>
            </a:pPr>
            <a:r>
              <a:rPr lang="en-US" dirty="0"/>
              <a:t>Knowing how to scam the </a:t>
            </a:r>
            <a:r>
              <a:rPr lang="en-US" i="1" dirty="0"/>
              <a:t>TOEFL </a:t>
            </a:r>
            <a:r>
              <a:rPr lang="en-US" i="1" dirty="0" err="1"/>
              <a:t>iBT</a:t>
            </a:r>
            <a:r>
              <a:rPr lang="en-US" i="1" dirty="0"/>
              <a:t>® </a:t>
            </a:r>
            <a:r>
              <a:rPr lang="en-US" dirty="0"/>
              <a:t>academic listening texts and locate the information you need to prove your comprehension is not as easy as it might sometimes seem. However, if you work hard and make sure to take a time to prepare on a daily basis, you are likely to soon become one  of the successful </a:t>
            </a:r>
            <a:r>
              <a:rPr lang="en-US" i="1" dirty="0"/>
              <a:t>TOEFL </a:t>
            </a:r>
            <a:r>
              <a:rPr lang="en-US" i="1" dirty="0" err="1"/>
              <a:t>iBT</a:t>
            </a:r>
            <a:r>
              <a:rPr lang="en-US" i="1" dirty="0"/>
              <a:t>® </a:t>
            </a:r>
            <a:r>
              <a:rPr lang="en-US" dirty="0"/>
              <a:t>test takers around the world. </a:t>
            </a:r>
          </a:p>
        </p:txBody>
      </p:sp>
      <p:pic>
        <p:nvPicPr>
          <p:cNvPr id="4" name="Picture 3">
            <a:extLst>
              <a:ext uri="{FF2B5EF4-FFF2-40B4-BE49-F238E27FC236}">
                <a16:creationId xmlns:a16="http://schemas.microsoft.com/office/drawing/2014/main" id="{10C3D4E2-3267-4F38-BC5F-F604EAF6B6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3952" y="471663"/>
            <a:ext cx="1592027" cy="981998"/>
          </a:xfrm>
          <a:prstGeom prst="rect">
            <a:avLst/>
          </a:prstGeom>
        </p:spPr>
      </p:pic>
    </p:spTree>
    <p:extLst>
      <p:ext uri="{BB962C8B-B14F-4D97-AF65-F5344CB8AC3E}">
        <p14:creationId xmlns:p14="http://schemas.microsoft.com/office/powerpoint/2010/main" val="1894640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C9C83-C912-407D-887D-6BC4AF499862}"/>
              </a:ext>
            </a:extLst>
          </p:cNvPr>
          <p:cNvSpPr>
            <a:spLocks noGrp="1"/>
          </p:cNvSpPr>
          <p:nvPr>
            <p:ph type="title"/>
          </p:nvPr>
        </p:nvSpPr>
        <p:spPr>
          <a:xfrm>
            <a:off x="730379" y="962662"/>
            <a:ext cx="10515600" cy="1325563"/>
          </a:xfrm>
        </p:spPr>
        <p:txBody>
          <a:bodyPr>
            <a:normAutofit/>
          </a:bodyPr>
          <a:lstStyle/>
          <a:p>
            <a:pPr algn="ctr"/>
            <a:r>
              <a:rPr lang="en-US" sz="3200" b="1" dirty="0">
                <a:latin typeface="+mn-lt"/>
              </a:rPr>
              <a:t>2. Listening Section General Format</a:t>
            </a:r>
          </a:p>
        </p:txBody>
      </p:sp>
      <p:pic>
        <p:nvPicPr>
          <p:cNvPr id="9" name="Picture 8">
            <a:extLst>
              <a:ext uri="{FF2B5EF4-FFF2-40B4-BE49-F238E27FC236}">
                <a16:creationId xmlns:a16="http://schemas.microsoft.com/office/drawing/2014/main" id="{59AE6B23-D700-4768-A097-CB2CCCEC18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3952" y="471663"/>
            <a:ext cx="1592027" cy="981998"/>
          </a:xfrm>
          <a:prstGeom prst="rect">
            <a:avLst/>
          </a:prstGeom>
        </p:spPr>
      </p:pic>
      <p:graphicFrame>
        <p:nvGraphicFramePr>
          <p:cNvPr id="6" name="Table 5">
            <a:extLst>
              <a:ext uri="{FF2B5EF4-FFF2-40B4-BE49-F238E27FC236}">
                <a16:creationId xmlns:a16="http://schemas.microsoft.com/office/drawing/2014/main" id="{0AFF5C9B-8081-4ED3-A924-851C08301AC2}"/>
              </a:ext>
            </a:extLst>
          </p:cNvPr>
          <p:cNvGraphicFramePr>
            <a:graphicFrameLocks noGrp="1"/>
          </p:cNvGraphicFramePr>
          <p:nvPr>
            <p:extLst>
              <p:ext uri="{D42A27DB-BD31-4B8C-83A1-F6EECF244321}">
                <p14:modId xmlns:p14="http://schemas.microsoft.com/office/powerpoint/2010/main" val="2003346819"/>
              </p:ext>
            </p:extLst>
          </p:nvPr>
        </p:nvGraphicFramePr>
        <p:xfrm>
          <a:off x="1359337" y="2288225"/>
          <a:ext cx="9473326" cy="2839455"/>
        </p:xfrm>
        <a:graphic>
          <a:graphicData uri="http://schemas.openxmlformats.org/drawingml/2006/table">
            <a:tbl>
              <a:tblPr firstRow="1" firstCol="1" bandRow="1"/>
              <a:tblGrid>
                <a:gridCol w="1870529">
                  <a:extLst>
                    <a:ext uri="{9D8B030D-6E8A-4147-A177-3AD203B41FA5}">
                      <a16:colId xmlns:a16="http://schemas.microsoft.com/office/drawing/2014/main" val="610573890"/>
                    </a:ext>
                  </a:extLst>
                </a:gridCol>
                <a:gridCol w="1777278">
                  <a:extLst>
                    <a:ext uri="{9D8B030D-6E8A-4147-A177-3AD203B41FA5}">
                      <a16:colId xmlns:a16="http://schemas.microsoft.com/office/drawing/2014/main" val="1147362135"/>
                    </a:ext>
                  </a:extLst>
                </a:gridCol>
                <a:gridCol w="2235867">
                  <a:extLst>
                    <a:ext uri="{9D8B030D-6E8A-4147-A177-3AD203B41FA5}">
                      <a16:colId xmlns:a16="http://schemas.microsoft.com/office/drawing/2014/main" val="2396030427"/>
                    </a:ext>
                  </a:extLst>
                </a:gridCol>
                <a:gridCol w="2177715">
                  <a:extLst>
                    <a:ext uri="{9D8B030D-6E8A-4147-A177-3AD203B41FA5}">
                      <a16:colId xmlns:a16="http://schemas.microsoft.com/office/drawing/2014/main" val="4170365164"/>
                    </a:ext>
                  </a:extLst>
                </a:gridCol>
                <a:gridCol w="1411937">
                  <a:extLst>
                    <a:ext uri="{9D8B030D-6E8A-4147-A177-3AD203B41FA5}">
                      <a16:colId xmlns:a16="http://schemas.microsoft.com/office/drawing/2014/main" val="1797442300"/>
                    </a:ext>
                  </a:extLst>
                </a:gridCol>
              </a:tblGrid>
              <a:tr h="946485">
                <a:tc>
                  <a:txBody>
                    <a:bodyPr/>
                    <a:lstStyle/>
                    <a:p>
                      <a:pPr marL="0" marR="0" algn="ctr">
                        <a:spcBef>
                          <a:spcPts val="0"/>
                        </a:spcBef>
                        <a:spcAft>
                          <a:spcPts val="0"/>
                        </a:spcAft>
                      </a:pPr>
                      <a:r>
                        <a:rPr lang="en-US" sz="2600" b="1" dirty="0">
                          <a:solidFill>
                            <a:srgbClr val="211D1E"/>
                          </a:solidFill>
                          <a:effectLst/>
                          <a:latin typeface="+mn-lt"/>
                          <a:ea typeface="Calibri" panose="020F0502020204030204" pitchFamily="34" charset="0"/>
                          <a:cs typeface="New Aster"/>
                        </a:rPr>
                        <a:t>Type of Audio Text</a:t>
                      </a:r>
                      <a:endParaRPr lang="en-US" sz="2600" dirty="0">
                        <a:solidFill>
                          <a:srgbClr val="000000"/>
                        </a:solidFill>
                        <a:effectLst/>
                        <a:latin typeface="+mn-lt"/>
                        <a:ea typeface="Calibri" panose="020F0502020204030204" pitchFamily="34" charset="0"/>
                        <a:cs typeface="Univers 47 CondensedLigh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2600" b="1">
                          <a:solidFill>
                            <a:srgbClr val="211D1E"/>
                          </a:solidFill>
                          <a:effectLst/>
                          <a:latin typeface="+mn-lt"/>
                          <a:ea typeface="Calibri" panose="020F0502020204030204" pitchFamily="34" charset="0"/>
                          <a:cs typeface="New Aster"/>
                        </a:rPr>
                        <a:t>Number of Audio Texts</a:t>
                      </a:r>
                      <a:endParaRPr lang="en-US" sz="2600">
                        <a:solidFill>
                          <a:srgbClr val="000000"/>
                        </a:solidFill>
                        <a:effectLst/>
                        <a:latin typeface="+mn-lt"/>
                        <a:ea typeface="Calibri" panose="020F0502020204030204" pitchFamily="34" charset="0"/>
                        <a:cs typeface="Univers 47 CondensedLigh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2600" b="1">
                          <a:solidFill>
                            <a:srgbClr val="211D1E"/>
                          </a:solidFill>
                          <a:effectLst/>
                          <a:latin typeface="+mn-lt"/>
                          <a:ea typeface="Calibri" panose="020F0502020204030204" pitchFamily="34" charset="0"/>
                          <a:cs typeface="New Aster"/>
                        </a:rPr>
                        <a:t>Audio Text Length</a:t>
                      </a:r>
                      <a:endParaRPr lang="en-US" sz="2600">
                        <a:solidFill>
                          <a:srgbClr val="000000"/>
                        </a:solidFill>
                        <a:effectLst/>
                        <a:latin typeface="+mn-lt"/>
                        <a:ea typeface="Calibri" panose="020F0502020204030204" pitchFamily="34" charset="0"/>
                        <a:cs typeface="Univers 47 CondensedLigh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2600" b="1">
                          <a:solidFill>
                            <a:srgbClr val="211D1E"/>
                          </a:solidFill>
                          <a:effectLst/>
                          <a:latin typeface="+mn-lt"/>
                          <a:ea typeface="Calibri" panose="020F0502020204030204" pitchFamily="34" charset="0"/>
                          <a:cs typeface="New Aster"/>
                        </a:rPr>
                        <a:t>Number of Questions</a:t>
                      </a:r>
                      <a:endParaRPr lang="en-US" sz="2600">
                        <a:solidFill>
                          <a:srgbClr val="000000"/>
                        </a:solidFill>
                        <a:effectLst/>
                        <a:latin typeface="+mn-lt"/>
                        <a:ea typeface="Calibri" panose="020F0502020204030204" pitchFamily="34" charset="0"/>
                        <a:cs typeface="Univers 47 CondensedLigh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2600" b="1">
                          <a:solidFill>
                            <a:srgbClr val="211D1E"/>
                          </a:solidFill>
                          <a:effectLst/>
                          <a:latin typeface="+mn-lt"/>
                          <a:ea typeface="Calibri" panose="020F0502020204030204" pitchFamily="34" charset="0"/>
                          <a:cs typeface="New Aster"/>
                        </a:rPr>
                        <a:t>Text Length</a:t>
                      </a:r>
                      <a:endParaRPr lang="en-US" sz="2600">
                        <a:solidFill>
                          <a:srgbClr val="000000"/>
                        </a:solidFill>
                        <a:effectLst/>
                        <a:latin typeface="+mn-lt"/>
                        <a:ea typeface="Calibri" panose="020F0502020204030204" pitchFamily="34" charset="0"/>
                        <a:cs typeface="Univers 47 CondensedLigh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25978018"/>
                  </a:ext>
                </a:extLst>
              </a:tr>
              <a:tr h="946485">
                <a:tc>
                  <a:txBody>
                    <a:bodyPr/>
                    <a:lstStyle/>
                    <a:p>
                      <a:pPr marL="0" marR="0" algn="ctr">
                        <a:spcBef>
                          <a:spcPts val="0"/>
                        </a:spcBef>
                        <a:spcAft>
                          <a:spcPts val="0"/>
                        </a:spcAft>
                      </a:pPr>
                      <a:r>
                        <a:rPr lang="en-US" sz="2400" dirty="0">
                          <a:solidFill>
                            <a:srgbClr val="211D1E"/>
                          </a:solidFill>
                          <a:effectLst/>
                          <a:latin typeface="+mn-lt"/>
                          <a:ea typeface="Calibri" panose="020F0502020204030204" pitchFamily="34" charset="0"/>
                          <a:cs typeface="New Aster"/>
                        </a:rPr>
                        <a:t>academic lectures</a:t>
                      </a:r>
                      <a:endParaRPr lang="en-US" sz="2400" dirty="0">
                        <a:solidFill>
                          <a:srgbClr val="000000"/>
                        </a:solidFill>
                        <a:effectLst/>
                        <a:latin typeface="+mn-lt"/>
                        <a:ea typeface="Calibri" panose="020F0502020204030204" pitchFamily="34" charset="0"/>
                        <a:cs typeface="Univers 47 CondensedLigh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solidFill>
                            <a:srgbClr val="211D1E"/>
                          </a:solidFill>
                          <a:effectLst/>
                          <a:latin typeface="+mn-lt"/>
                          <a:ea typeface="Calibri" panose="020F0502020204030204" pitchFamily="34" charset="0"/>
                          <a:cs typeface="New Aster"/>
                        </a:rPr>
                        <a:t>4-6</a:t>
                      </a:r>
                      <a:endParaRPr lang="en-US" sz="2400">
                        <a:solidFill>
                          <a:srgbClr val="000000"/>
                        </a:solidFill>
                        <a:effectLst/>
                        <a:latin typeface="+mn-lt"/>
                        <a:ea typeface="Calibri" panose="020F0502020204030204" pitchFamily="34" charset="0"/>
                        <a:cs typeface="Univers 47 CondensedLigh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solidFill>
                            <a:srgbClr val="211D1E"/>
                          </a:solidFill>
                          <a:effectLst/>
                          <a:latin typeface="+mn-lt"/>
                          <a:ea typeface="Calibri" panose="020F0502020204030204" pitchFamily="34" charset="0"/>
                          <a:cs typeface="New Aster"/>
                        </a:rPr>
                        <a:t>3-5 minutes long</a:t>
                      </a:r>
                      <a:endParaRPr lang="en-US" sz="2400">
                        <a:solidFill>
                          <a:srgbClr val="000000"/>
                        </a:solidFill>
                        <a:effectLst/>
                        <a:latin typeface="+mn-lt"/>
                        <a:ea typeface="Calibri" panose="020F0502020204030204" pitchFamily="34" charset="0"/>
                        <a:cs typeface="Univers 47 CondensedLigh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211D1E"/>
                          </a:solidFill>
                          <a:effectLst/>
                          <a:latin typeface="+mn-lt"/>
                          <a:ea typeface="Calibri" panose="020F0502020204030204" pitchFamily="34" charset="0"/>
                          <a:cs typeface="New Aster"/>
                        </a:rPr>
                        <a:t>6 questions per lecture</a:t>
                      </a:r>
                      <a:endParaRPr lang="en-US" sz="2400" dirty="0">
                        <a:solidFill>
                          <a:srgbClr val="000000"/>
                        </a:solidFill>
                        <a:effectLst/>
                        <a:latin typeface="+mn-lt"/>
                        <a:ea typeface="Calibri" panose="020F0502020204030204" pitchFamily="34" charset="0"/>
                        <a:cs typeface="Univers 47 CondensedLigh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400" dirty="0">
                          <a:solidFill>
                            <a:srgbClr val="211D1E"/>
                          </a:solidFill>
                          <a:effectLst/>
                          <a:latin typeface="+mn-lt"/>
                          <a:ea typeface="Calibri" panose="020F0502020204030204" pitchFamily="34" charset="0"/>
                          <a:cs typeface="New Aster"/>
                        </a:rPr>
                        <a:t> </a:t>
                      </a:r>
                      <a:endParaRPr lang="en-US" sz="2400" dirty="0">
                        <a:solidFill>
                          <a:srgbClr val="000000"/>
                        </a:solidFill>
                        <a:effectLst/>
                        <a:latin typeface="+mn-lt"/>
                        <a:ea typeface="Calibri" panose="020F0502020204030204" pitchFamily="34" charset="0"/>
                        <a:cs typeface="Univers 47 CondensedLight"/>
                      </a:endParaRPr>
                    </a:p>
                    <a:p>
                      <a:pPr marL="0" marR="0" algn="ctr">
                        <a:spcBef>
                          <a:spcPts val="0"/>
                        </a:spcBef>
                        <a:spcAft>
                          <a:spcPts val="0"/>
                        </a:spcAft>
                      </a:pPr>
                      <a:r>
                        <a:rPr lang="en-US" sz="2400" dirty="0">
                          <a:solidFill>
                            <a:srgbClr val="211D1E"/>
                          </a:solidFill>
                          <a:effectLst/>
                          <a:latin typeface="+mn-lt"/>
                          <a:ea typeface="Calibri" panose="020F0502020204030204" pitchFamily="34" charset="0"/>
                          <a:cs typeface="New Aster"/>
                        </a:rPr>
                        <a:t> </a:t>
                      </a:r>
                      <a:endParaRPr lang="en-US" sz="2400" dirty="0">
                        <a:solidFill>
                          <a:srgbClr val="000000"/>
                        </a:solidFill>
                        <a:effectLst/>
                        <a:latin typeface="+mn-lt"/>
                        <a:ea typeface="Calibri" panose="020F0502020204030204" pitchFamily="34" charset="0"/>
                        <a:cs typeface="Univers 47 CondensedLight"/>
                      </a:endParaRPr>
                    </a:p>
                    <a:p>
                      <a:pPr marL="0" marR="0" algn="ctr">
                        <a:spcBef>
                          <a:spcPts val="0"/>
                        </a:spcBef>
                        <a:spcAft>
                          <a:spcPts val="0"/>
                        </a:spcAft>
                      </a:pPr>
                      <a:r>
                        <a:rPr lang="en-US" sz="2400" dirty="0">
                          <a:solidFill>
                            <a:srgbClr val="211D1E"/>
                          </a:solidFill>
                          <a:effectLst/>
                          <a:latin typeface="+mn-lt"/>
                          <a:ea typeface="Calibri" panose="020F0502020204030204" pitchFamily="34" charset="0"/>
                          <a:cs typeface="New Aster"/>
                        </a:rPr>
                        <a:t>60-90 minutes</a:t>
                      </a:r>
                      <a:endParaRPr lang="en-US" sz="2400" dirty="0">
                        <a:solidFill>
                          <a:srgbClr val="000000"/>
                        </a:solidFill>
                        <a:effectLst/>
                        <a:latin typeface="+mn-lt"/>
                        <a:ea typeface="Calibri" panose="020F0502020204030204" pitchFamily="34" charset="0"/>
                        <a:cs typeface="Univers 47 CondensedLigh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0545934"/>
                  </a:ext>
                </a:extLst>
              </a:tr>
              <a:tr h="946485">
                <a:tc>
                  <a:txBody>
                    <a:bodyPr/>
                    <a:lstStyle/>
                    <a:p>
                      <a:pPr marL="0" marR="0" algn="ctr">
                        <a:spcBef>
                          <a:spcPts val="0"/>
                        </a:spcBef>
                        <a:spcAft>
                          <a:spcPts val="0"/>
                        </a:spcAft>
                      </a:pPr>
                      <a:r>
                        <a:rPr lang="en-US" sz="2400" dirty="0">
                          <a:solidFill>
                            <a:srgbClr val="211D1E"/>
                          </a:solidFill>
                          <a:effectLst/>
                          <a:latin typeface="+mn-lt"/>
                          <a:ea typeface="Calibri" panose="020F0502020204030204" pitchFamily="34" charset="0"/>
                          <a:cs typeface="New Aster"/>
                        </a:rPr>
                        <a:t>academic conversations</a:t>
                      </a:r>
                      <a:endParaRPr lang="en-US" sz="2400" dirty="0">
                        <a:solidFill>
                          <a:srgbClr val="000000"/>
                        </a:solidFill>
                        <a:effectLst/>
                        <a:latin typeface="+mn-lt"/>
                        <a:ea typeface="Calibri" panose="020F0502020204030204" pitchFamily="34" charset="0"/>
                        <a:cs typeface="Univers 47 CondensedLigh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solidFill>
                            <a:srgbClr val="211D1E"/>
                          </a:solidFill>
                          <a:effectLst/>
                          <a:latin typeface="+mn-lt"/>
                          <a:ea typeface="Calibri" panose="020F0502020204030204" pitchFamily="34" charset="0"/>
                          <a:cs typeface="New Aster"/>
                        </a:rPr>
                        <a:t>2-3</a:t>
                      </a:r>
                      <a:endParaRPr lang="en-US" sz="2400">
                        <a:solidFill>
                          <a:srgbClr val="000000"/>
                        </a:solidFill>
                        <a:effectLst/>
                        <a:latin typeface="+mn-lt"/>
                        <a:ea typeface="Calibri" panose="020F0502020204030204" pitchFamily="34" charset="0"/>
                        <a:cs typeface="Univers 47 CondensedLigh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211D1E"/>
                          </a:solidFill>
                          <a:effectLst/>
                          <a:latin typeface="+mn-lt"/>
                          <a:ea typeface="Calibri" panose="020F0502020204030204" pitchFamily="34" charset="0"/>
                          <a:cs typeface="New Aster"/>
                        </a:rPr>
                        <a:t>3 minutes long </a:t>
                      </a:r>
                      <a:r>
                        <a:rPr lang="en-US" sz="2000" dirty="0">
                          <a:solidFill>
                            <a:srgbClr val="211D1E"/>
                          </a:solidFill>
                          <a:effectLst/>
                          <a:latin typeface="+mn-lt"/>
                          <a:ea typeface="Calibri" panose="020F0502020204030204" pitchFamily="34" charset="0"/>
                          <a:cs typeface="New Aster"/>
                        </a:rPr>
                        <a:t>(12-25 exchanges)</a:t>
                      </a:r>
                      <a:endParaRPr lang="en-US" sz="2400" dirty="0">
                        <a:solidFill>
                          <a:srgbClr val="000000"/>
                        </a:solidFill>
                        <a:effectLst/>
                        <a:latin typeface="+mn-lt"/>
                        <a:ea typeface="Calibri" panose="020F0502020204030204" pitchFamily="34" charset="0"/>
                        <a:cs typeface="Univers 47 CondensedLigh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211D1E"/>
                          </a:solidFill>
                          <a:effectLst/>
                          <a:latin typeface="+mn-lt"/>
                          <a:ea typeface="Calibri" panose="020F0502020204030204" pitchFamily="34" charset="0"/>
                          <a:cs typeface="New Aster"/>
                        </a:rPr>
                        <a:t>5 questions per conversation</a:t>
                      </a:r>
                      <a:endParaRPr lang="en-US" sz="2400" dirty="0">
                        <a:solidFill>
                          <a:srgbClr val="000000"/>
                        </a:solidFill>
                        <a:effectLst/>
                        <a:latin typeface="+mn-lt"/>
                        <a:ea typeface="Calibri" panose="020F0502020204030204" pitchFamily="34" charset="0"/>
                        <a:cs typeface="Univers 47 CondensedLigh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698605110"/>
                  </a:ext>
                </a:extLst>
              </a:tr>
            </a:tbl>
          </a:graphicData>
        </a:graphic>
      </p:graphicFrame>
    </p:spTree>
    <p:extLst>
      <p:ext uri="{BB962C8B-B14F-4D97-AF65-F5344CB8AC3E}">
        <p14:creationId xmlns:p14="http://schemas.microsoft.com/office/powerpoint/2010/main" val="859851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C41DC-7E7A-4BEA-8BAD-728951749E6E}"/>
              </a:ext>
            </a:extLst>
          </p:cNvPr>
          <p:cNvSpPr>
            <a:spLocks noGrp="1"/>
          </p:cNvSpPr>
          <p:nvPr>
            <p:ph type="title"/>
          </p:nvPr>
        </p:nvSpPr>
        <p:spPr>
          <a:xfrm>
            <a:off x="730379" y="976862"/>
            <a:ext cx="10515600" cy="1325563"/>
          </a:xfrm>
        </p:spPr>
        <p:txBody>
          <a:bodyPr>
            <a:normAutofit/>
          </a:bodyPr>
          <a:lstStyle/>
          <a:p>
            <a:pPr algn="ctr"/>
            <a:r>
              <a:rPr lang="en-US" sz="3200" b="1" dirty="0">
                <a:latin typeface="+mn-lt"/>
              </a:rPr>
              <a:t>3. The </a:t>
            </a:r>
            <a:r>
              <a:rPr lang="en-US" sz="3200" b="1" i="1" dirty="0">
                <a:latin typeface="+mn-lt"/>
              </a:rPr>
              <a:t>TOEFL </a:t>
            </a:r>
            <a:r>
              <a:rPr lang="en-US" sz="3200" b="1" i="1" dirty="0" err="1">
                <a:latin typeface="+mn-lt"/>
              </a:rPr>
              <a:t>iBT</a:t>
            </a:r>
            <a:r>
              <a:rPr lang="en-US" sz="3200" b="1" i="1" dirty="0">
                <a:latin typeface="+mn-lt"/>
              </a:rPr>
              <a:t>® </a:t>
            </a:r>
            <a:r>
              <a:rPr lang="en-US" sz="3200" b="1" dirty="0">
                <a:latin typeface="+mn-lt"/>
              </a:rPr>
              <a:t>Academic Listening Purpose</a:t>
            </a:r>
          </a:p>
        </p:txBody>
      </p:sp>
      <p:sp>
        <p:nvSpPr>
          <p:cNvPr id="3" name="Content Placeholder 2">
            <a:extLst>
              <a:ext uri="{FF2B5EF4-FFF2-40B4-BE49-F238E27FC236}">
                <a16:creationId xmlns:a16="http://schemas.microsoft.com/office/drawing/2014/main" id="{10B481A4-E69D-4879-AAF4-A5F412DCFF07}"/>
              </a:ext>
            </a:extLst>
          </p:cNvPr>
          <p:cNvSpPr>
            <a:spLocks noGrp="1"/>
          </p:cNvSpPr>
          <p:nvPr>
            <p:ph idx="1"/>
          </p:nvPr>
        </p:nvSpPr>
        <p:spPr>
          <a:xfrm>
            <a:off x="838200" y="2138446"/>
            <a:ext cx="10515600" cy="4024332"/>
          </a:xfrm>
        </p:spPr>
        <p:txBody>
          <a:bodyPr>
            <a:normAutofit lnSpcReduction="10000"/>
          </a:bodyPr>
          <a:lstStyle/>
          <a:p>
            <a:pPr marL="0" indent="0" algn="just">
              <a:lnSpc>
                <a:spcPct val="110000"/>
              </a:lnSpc>
              <a:buFont typeface="Arial" panose="020B0604020202020204" pitchFamily="34" charset="0"/>
              <a:buNone/>
            </a:pPr>
            <a:r>
              <a:rPr lang="en-US" sz="2600" dirty="0"/>
              <a:t>The Listening section on the </a:t>
            </a:r>
            <a:r>
              <a:rPr lang="en-US" sz="2600" i="1" dirty="0"/>
              <a:t>TOEFL </a:t>
            </a:r>
            <a:r>
              <a:rPr lang="en-US" sz="2600" i="1" dirty="0" err="1"/>
              <a:t>iBT</a:t>
            </a:r>
            <a:r>
              <a:rPr lang="en-US" sz="2600" i="1" dirty="0"/>
              <a:t> </a:t>
            </a:r>
            <a:r>
              <a:rPr lang="en-US" sz="2600" dirty="0"/>
              <a:t>measures your ability to understand spoken English. In academic settings, students must be able to listen to lectures and conversations. Academic listening is typically done for one of the three following purposes: </a:t>
            </a:r>
          </a:p>
          <a:p>
            <a:pPr algn="just">
              <a:lnSpc>
                <a:spcPct val="110000"/>
              </a:lnSpc>
            </a:pPr>
            <a:r>
              <a:rPr lang="en-US" sz="2600" dirty="0"/>
              <a:t>listening for basic comprehension;  </a:t>
            </a:r>
          </a:p>
          <a:p>
            <a:pPr algn="just">
              <a:lnSpc>
                <a:spcPct val="110000"/>
              </a:lnSpc>
            </a:pPr>
            <a:r>
              <a:rPr lang="en-US" sz="2600" dirty="0"/>
              <a:t>listening for pragmatic understanding;</a:t>
            </a:r>
          </a:p>
          <a:p>
            <a:pPr algn="just">
              <a:lnSpc>
                <a:spcPct val="110000"/>
              </a:lnSpc>
            </a:pPr>
            <a:r>
              <a:rPr lang="en-US" sz="2600" dirty="0"/>
              <a:t>connecting and synthesizing information. </a:t>
            </a:r>
          </a:p>
          <a:p>
            <a:pPr marL="0" indent="0" algn="just">
              <a:lnSpc>
                <a:spcPct val="110000"/>
              </a:lnSpc>
              <a:buFont typeface="Arial" panose="020B0604020202020204" pitchFamily="34" charset="0"/>
              <a:buNone/>
            </a:pPr>
            <a:r>
              <a:rPr lang="en-US" sz="2600" dirty="0"/>
              <a:t>Let’s analyze each of these purposes in details  (see next slide).</a:t>
            </a:r>
          </a:p>
        </p:txBody>
      </p:sp>
      <p:pic>
        <p:nvPicPr>
          <p:cNvPr id="4" name="Picture 3">
            <a:extLst>
              <a:ext uri="{FF2B5EF4-FFF2-40B4-BE49-F238E27FC236}">
                <a16:creationId xmlns:a16="http://schemas.microsoft.com/office/drawing/2014/main" id="{8DF0B38A-4F99-420E-96E9-5AB0EC6EE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3952" y="471663"/>
            <a:ext cx="1592027" cy="981998"/>
          </a:xfrm>
          <a:prstGeom prst="rect">
            <a:avLst/>
          </a:prstGeom>
        </p:spPr>
      </p:pic>
    </p:spTree>
    <p:extLst>
      <p:ext uri="{BB962C8B-B14F-4D97-AF65-F5344CB8AC3E}">
        <p14:creationId xmlns:p14="http://schemas.microsoft.com/office/powerpoint/2010/main" val="172596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B481A4-E69D-4879-AAF4-A5F412DCFF07}"/>
              </a:ext>
            </a:extLst>
          </p:cNvPr>
          <p:cNvSpPr>
            <a:spLocks noGrp="1"/>
          </p:cNvSpPr>
          <p:nvPr>
            <p:ph idx="1"/>
          </p:nvPr>
        </p:nvSpPr>
        <p:spPr>
          <a:xfrm>
            <a:off x="1058537" y="1328698"/>
            <a:ext cx="10515600" cy="4466173"/>
          </a:xfrm>
        </p:spPr>
        <p:txBody>
          <a:bodyPr>
            <a:normAutofit fontScale="25000" lnSpcReduction="20000"/>
          </a:bodyPr>
          <a:lstStyle/>
          <a:p>
            <a:pPr marL="0" indent="0" algn="just">
              <a:lnSpc>
                <a:spcPct val="110000"/>
              </a:lnSpc>
              <a:buNone/>
            </a:pPr>
            <a:endParaRPr lang="en-US" sz="11200" dirty="0"/>
          </a:p>
          <a:p>
            <a:pPr marL="0" indent="0" algn="just">
              <a:lnSpc>
                <a:spcPct val="110000"/>
              </a:lnSpc>
              <a:buNone/>
            </a:pPr>
            <a:r>
              <a:rPr lang="en-US" sz="11200" dirty="0"/>
              <a:t>When you listen for </a:t>
            </a:r>
            <a:r>
              <a:rPr lang="en-US" sz="11200" b="1" dirty="0"/>
              <a:t>basic comprehension</a:t>
            </a:r>
            <a:r>
              <a:rPr lang="en-US" sz="11200" dirty="0"/>
              <a:t>, you should demonstrate your comprehension of main ideas, major points, and important details related to main ideas (comprehension of all details is not necessary.) </a:t>
            </a:r>
          </a:p>
          <a:p>
            <a:pPr marL="0" indent="0" algn="just">
              <a:lnSpc>
                <a:spcPct val="110000"/>
              </a:lnSpc>
              <a:buNone/>
            </a:pPr>
            <a:r>
              <a:rPr lang="en-US" sz="11200" dirty="0"/>
              <a:t>When you listen for pragmatic understanding, you should recognize a speaker’s attitude and degree of certainty, as well as the function or purpose of a speaker’s statement. These questions require you to listen for voice tones and other cues and determine how speakers feel about the topic they are discussing. </a:t>
            </a:r>
          </a:p>
          <a:p>
            <a:pPr marL="0" indent="0" algn="just">
              <a:lnSpc>
                <a:spcPct val="120000"/>
              </a:lnSpc>
              <a:buFont typeface="Arial" panose="020B0604020202020204" pitchFamily="34" charset="0"/>
              <a:buNone/>
            </a:pPr>
            <a:endParaRPr lang="en-US" sz="2600" dirty="0"/>
          </a:p>
          <a:p>
            <a:pPr marL="0" indent="0" algn="just">
              <a:lnSpc>
                <a:spcPct val="120000"/>
              </a:lnSpc>
              <a:buFont typeface="Arial" panose="020B0604020202020204" pitchFamily="34" charset="0"/>
              <a:buNone/>
            </a:pPr>
            <a:r>
              <a:rPr lang="en-US" sz="2600" dirty="0"/>
              <a:t> </a:t>
            </a:r>
          </a:p>
          <a:p>
            <a:pPr marL="0" indent="0" algn="just">
              <a:lnSpc>
                <a:spcPct val="110000"/>
              </a:lnSpc>
              <a:buFont typeface="Arial" panose="020B0604020202020204" pitchFamily="34" charset="0"/>
              <a:buNone/>
            </a:pPr>
            <a:endParaRPr lang="en-US" dirty="0"/>
          </a:p>
        </p:txBody>
      </p:sp>
      <p:pic>
        <p:nvPicPr>
          <p:cNvPr id="4" name="Picture 3">
            <a:extLst>
              <a:ext uri="{FF2B5EF4-FFF2-40B4-BE49-F238E27FC236}">
                <a16:creationId xmlns:a16="http://schemas.microsoft.com/office/drawing/2014/main" id="{8DF0B38A-4F99-420E-96E9-5AB0EC6EE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3952" y="471663"/>
            <a:ext cx="1592027" cy="981998"/>
          </a:xfrm>
          <a:prstGeom prst="rect">
            <a:avLst/>
          </a:prstGeom>
        </p:spPr>
      </p:pic>
    </p:spTree>
    <p:extLst>
      <p:ext uri="{BB962C8B-B14F-4D97-AF65-F5344CB8AC3E}">
        <p14:creationId xmlns:p14="http://schemas.microsoft.com/office/powerpoint/2010/main" val="419648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B481A4-E69D-4879-AAF4-A5F412DCFF07}"/>
              </a:ext>
            </a:extLst>
          </p:cNvPr>
          <p:cNvSpPr>
            <a:spLocks noGrp="1"/>
          </p:cNvSpPr>
          <p:nvPr>
            <p:ph idx="1"/>
          </p:nvPr>
        </p:nvSpPr>
        <p:spPr>
          <a:xfrm>
            <a:off x="838200" y="1662982"/>
            <a:ext cx="10515600" cy="4024332"/>
          </a:xfrm>
        </p:spPr>
        <p:txBody>
          <a:bodyPr>
            <a:normAutofit fontScale="25000" lnSpcReduction="20000"/>
          </a:bodyPr>
          <a:lstStyle/>
          <a:p>
            <a:pPr marL="0" indent="0">
              <a:buNone/>
            </a:pPr>
            <a:endParaRPr lang="en-US" b="1" dirty="0"/>
          </a:p>
          <a:p>
            <a:pPr marL="0" indent="0" algn="just">
              <a:lnSpc>
                <a:spcPct val="120000"/>
              </a:lnSpc>
              <a:spcBef>
                <a:spcPts val="0"/>
              </a:spcBef>
              <a:buFont typeface="Arial" panose="020B0604020202020204" pitchFamily="34" charset="0"/>
              <a:buNone/>
            </a:pPr>
            <a:r>
              <a:rPr lang="en-US" sz="10400" dirty="0"/>
              <a:t>When you listen to connect and synthesize information, you should:</a:t>
            </a:r>
          </a:p>
          <a:p>
            <a:pPr algn="just">
              <a:lnSpc>
                <a:spcPct val="120000"/>
              </a:lnSpc>
              <a:spcBef>
                <a:spcPts val="0"/>
              </a:spcBef>
            </a:pPr>
            <a:r>
              <a:rPr lang="en-US" sz="10400" dirty="0"/>
              <a:t>recognize the organization of information presented; </a:t>
            </a:r>
          </a:p>
          <a:p>
            <a:pPr algn="just">
              <a:lnSpc>
                <a:spcPct val="120000"/>
              </a:lnSpc>
              <a:spcBef>
                <a:spcPts val="0"/>
              </a:spcBef>
            </a:pPr>
            <a:r>
              <a:rPr lang="en-US" sz="10400" dirty="0"/>
              <a:t>understand the relationships between ideas presented (for example, com­pare/contrast, cause/effect or steps in a process) </a:t>
            </a:r>
          </a:p>
          <a:p>
            <a:pPr algn="just">
              <a:lnSpc>
                <a:spcPct val="120000"/>
              </a:lnSpc>
              <a:spcBef>
                <a:spcPts val="0"/>
              </a:spcBef>
            </a:pPr>
            <a:r>
              <a:rPr lang="en-US" sz="10400" dirty="0"/>
              <a:t>make inferences and draw conclusions based on what is implied in the material;</a:t>
            </a:r>
          </a:p>
          <a:p>
            <a:pPr algn="just">
              <a:lnSpc>
                <a:spcPct val="120000"/>
              </a:lnSpc>
              <a:spcBef>
                <a:spcPts val="0"/>
              </a:spcBef>
            </a:pPr>
            <a:r>
              <a:rPr lang="en-US" sz="10400" dirty="0"/>
              <a:t>make connections among pieces of information in a conversation or lecture </a:t>
            </a:r>
          </a:p>
          <a:p>
            <a:pPr algn="just">
              <a:lnSpc>
                <a:spcPct val="120000"/>
              </a:lnSpc>
              <a:spcBef>
                <a:spcPts val="0"/>
              </a:spcBef>
            </a:pPr>
            <a:r>
              <a:rPr lang="en-US" sz="10400" dirty="0"/>
              <a:t>recognize topic changes in lectures and conversations, and recognize introductions and conclu­sions in lectures </a:t>
            </a:r>
          </a:p>
          <a:p>
            <a:pPr marL="0" indent="0" algn="just">
              <a:lnSpc>
                <a:spcPct val="110000"/>
              </a:lnSpc>
              <a:buFont typeface="Arial" panose="020B0604020202020204" pitchFamily="34" charset="0"/>
              <a:buNone/>
            </a:pPr>
            <a:endParaRPr lang="en-US" dirty="0"/>
          </a:p>
        </p:txBody>
      </p:sp>
      <p:pic>
        <p:nvPicPr>
          <p:cNvPr id="4" name="Picture 3">
            <a:extLst>
              <a:ext uri="{FF2B5EF4-FFF2-40B4-BE49-F238E27FC236}">
                <a16:creationId xmlns:a16="http://schemas.microsoft.com/office/drawing/2014/main" id="{8DF0B38A-4F99-420E-96E9-5AB0EC6EE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3952" y="471663"/>
            <a:ext cx="1592027" cy="981998"/>
          </a:xfrm>
          <a:prstGeom prst="rect">
            <a:avLst/>
          </a:prstGeom>
        </p:spPr>
      </p:pic>
    </p:spTree>
    <p:extLst>
      <p:ext uri="{BB962C8B-B14F-4D97-AF65-F5344CB8AC3E}">
        <p14:creationId xmlns:p14="http://schemas.microsoft.com/office/powerpoint/2010/main" val="166628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C41DC-7E7A-4BEA-8BAD-728951749E6E}"/>
              </a:ext>
            </a:extLst>
          </p:cNvPr>
          <p:cNvSpPr>
            <a:spLocks noGrp="1"/>
          </p:cNvSpPr>
          <p:nvPr>
            <p:ph type="title"/>
          </p:nvPr>
        </p:nvSpPr>
        <p:spPr>
          <a:xfrm>
            <a:off x="730379" y="1122270"/>
            <a:ext cx="10515600" cy="1325563"/>
          </a:xfrm>
        </p:spPr>
        <p:txBody>
          <a:bodyPr>
            <a:normAutofit/>
          </a:bodyPr>
          <a:lstStyle/>
          <a:p>
            <a:pPr algn="ctr"/>
            <a:r>
              <a:rPr lang="en-US" sz="3200" b="1" dirty="0">
                <a:latin typeface="+mn-lt"/>
              </a:rPr>
              <a:t>4. Academic Lectures as Audio Texts</a:t>
            </a:r>
          </a:p>
        </p:txBody>
      </p:sp>
      <p:sp>
        <p:nvSpPr>
          <p:cNvPr id="3" name="Content Placeholder 2">
            <a:extLst>
              <a:ext uri="{FF2B5EF4-FFF2-40B4-BE49-F238E27FC236}">
                <a16:creationId xmlns:a16="http://schemas.microsoft.com/office/drawing/2014/main" id="{10B481A4-E69D-4879-AAF4-A5F412DCFF07}"/>
              </a:ext>
            </a:extLst>
          </p:cNvPr>
          <p:cNvSpPr>
            <a:spLocks noGrp="1"/>
          </p:cNvSpPr>
          <p:nvPr>
            <p:ph idx="1"/>
          </p:nvPr>
        </p:nvSpPr>
        <p:spPr>
          <a:xfrm>
            <a:off x="730379" y="2362005"/>
            <a:ext cx="10515600" cy="4024332"/>
          </a:xfrm>
        </p:spPr>
        <p:txBody>
          <a:bodyPr>
            <a:normAutofit/>
          </a:bodyPr>
          <a:lstStyle/>
          <a:p>
            <a:pPr marL="0" indent="0" algn="just">
              <a:buNone/>
            </a:pPr>
            <a:r>
              <a:rPr lang="en-US" dirty="0"/>
              <a:t>The lectures in the listening section of the </a:t>
            </a:r>
            <a:r>
              <a:rPr lang="en-US" i="1" dirty="0"/>
              <a:t>TOEFL</a:t>
            </a:r>
            <a:r>
              <a:rPr lang="en-US" dirty="0"/>
              <a:t>® test reflect the kind of listening and speaking that occurs in the classroom. In some of the lectures, the professor does all or almost all of the talking, with an occasional comment by a student. In other lectures, the professor may engage the students in discussion by asking questions that are answered by the students. The pictures that accompany the lecture help you know whether one or several people will be speaking. </a:t>
            </a:r>
          </a:p>
          <a:p>
            <a:pPr marL="0" indent="0" algn="just">
              <a:lnSpc>
                <a:spcPct val="110000"/>
              </a:lnSpc>
              <a:buFont typeface="Arial" panose="020B0604020202020204" pitchFamily="34" charset="0"/>
              <a:buNone/>
            </a:pPr>
            <a:endParaRPr lang="en-US" sz="2600" dirty="0"/>
          </a:p>
        </p:txBody>
      </p:sp>
      <p:pic>
        <p:nvPicPr>
          <p:cNvPr id="4" name="Picture 3">
            <a:extLst>
              <a:ext uri="{FF2B5EF4-FFF2-40B4-BE49-F238E27FC236}">
                <a16:creationId xmlns:a16="http://schemas.microsoft.com/office/drawing/2014/main" id="{8DF0B38A-4F99-420E-96E9-5AB0EC6EE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3952" y="471663"/>
            <a:ext cx="1592027" cy="981998"/>
          </a:xfrm>
          <a:prstGeom prst="rect">
            <a:avLst/>
          </a:prstGeom>
        </p:spPr>
      </p:pic>
    </p:spTree>
    <p:extLst>
      <p:ext uri="{BB962C8B-B14F-4D97-AF65-F5344CB8AC3E}">
        <p14:creationId xmlns:p14="http://schemas.microsoft.com/office/powerpoint/2010/main" val="44397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069753-DBF6-4E21-8846-E40C8765152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1850" y="2362081"/>
            <a:ext cx="5226050" cy="3600450"/>
          </a:xfrm>
          <a:prstGeom prst="rect">
            <a:avLst/>
          </a:prstGeom>
          <a:noFill/>
          <a:ln>
            <a:noFill/>
          </a:ln>
        </p:spPr>
      </p:pic>
      <p:pic>
        <p:nvPicPr>
          <p:cNvPr id="3" name="Picture 2">
            <a:extLst>
              <a:ext uri="{FF2B5EF4-FFF2-40B4-BE49-F238E27FC236}">
                <a16:creationId xmlns:a16="http://schemas.microsoft.com/office/drawing/2014/main" id="{37C5E372-1460-4923-A8BC-1EF8D118866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362081"/>
            <a:ext cx="5226050" cy="3600450"/>
          </a:xfrm>
          <a:prstGeom prst="rect">
            <a:avLst/>
          </a:prstGeom>
          <a:noFill/>
          <a:ln>
            <a:noFill/>
          </a:ln>
        </p:spPr>
      </p:pic>
      <p:pic>
        <p:nvPicPr>
          <p:cNvPr id="5" name="Picture 4">
            <a:extLst>
              <a:ext uri="{FF2B5EF4-FFF2-40B4-BE49-F238E27FC236}">
                <a16:creationId xmlns:a16="http://schemas.microsoft.com/office/drawing/2014/main" id="{DF3B7524-BAD3-4D58-AAD0-E417D885EB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6844" y="354243"/>
            <a:ext cx="1592027" cy="981998"/>
          </a:xfrm>
          <a:prstGeom prst="rect">
            <a:avLst/>
          </a:prstGeom>
        </p:spPr>
      </p:pic>
      <p:sp>
        <p:nvSpPr>
          <p:cNvPr id="6" name="TextBox 5">
            <a:extLst>
              <a:ext uri="{FF2B5EF4-FFF2-40B4-BE49-F238E27FC236}">
                <a16:creationId xmlns:a16="http://schemas.microsoft.com/office/drawing/2014/main" id="{78A9EFAC-2029-4B88-976F-10D2323B7D98}"/>
              </a:ext>
            </a:extLst>
          </p:cNvPr>
          <p:cNvSpPr txBox="1"/>
          <p:nvPr/>
        </p:nvSpPr>
        <p:spPr>
          <a:xfrm>
            <a:off x="1041989" y="1295027"/>
            <a:ext cx="10031822" cy="954107"/>
          </a:xfrm>
          <a:prstGeom prst="rect">
            <a:avLst/>
          </a:prstGeom>
          <a:noFill/>
        </p:spPr>
        <p:txBody>
          <a:bodyPr wrap="square" rtlCol="0">
            <a:spAutoFit/>
          </a:bodyPr>
          <a:lstStyle/>
          <a:p>
            <a:pPr algn="just"/>
            <a:r>
              <a:rPr lang="en-US" sz="2800" dirty="0"/>
              <a:t>You will listen to a lecture where either the professor is the only speaker or where both the professor and the students speak.</a:t>
            </a:r>
          </a:p>
        </p:txBody>
      </p:sp>
    </p:spTree>
    <p:extLst>
      <p:ext uri="{BB962C8B-B14F-4D97-AF65-F5344CB8AC3E}">
        <p14:creationId xmlns:p14="http://schemas.microsoft.com/office/powerpoint/2010/main" val="1123039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66D8-F15D-4B0A-9C78-AF8C869E5A0D}"/>
              </a:ext>
            </a:extLst>
          </p:cNvPr>
          <p:cNvSpPr>
            <a:spLocks noGrp="1"/>
          </p:cNvSpPr>
          <p:nvPr>
            <p:ph type="title"/>
          </p:nvPr>
        </p:nvSpPr>
        <p:spPr>
          <a:xfrm>
            <a:off x="1307142" y="1336241"/>
            <a:ext cx="9577716" cy="1325563"/>
          </a:xfrm>
        </p:spPr>
        <p:txBody>
          <a:bodyPr>
            <a:normAutofit fontScale="90000"/>
          </a:bodyPr>
          <a:lstStyle/>
          <a:p>
            <a:pPr algn="ctr"/>
            <a:r>
              <a:rPr lang="en-US" sz="3600" b="1" dirty="0">
                <a:latin typeface="+mn-lt"/>
                <a:ea typeface="+mn-ea"/>
                <a:cs typeface="+mn-cs"/>
              </a:rPr>
              <a:t>5. Conversations in an Academic Setting as Audio Texts</a:t>
            </a:r>
            <a:br>
              <a:rPr lang="en-US" sz="2800" dirty="0">
                <a:latin typeface="+mn-lt"/>
                <a:ea typeface="+mn-ea"/>
                <a:cs typeface="+mn-cs"/>
              </a:rPr>
            </a:br>
            <a:endParaRPr lang="en-US" sz="2800" dirty="0">
              <a:latin typeface="+mn-lt"/>
              <a:ea typeface="+mn-ea"/>
              <a:cs typeface="+mn-cs"/>
            </a:endParaRPr>
          </a:p>
        </p:txBody>
      </p:sp>
      <p:sp>
        <p:nvSpPr>
          <p:cNvPr id="3" name="Content Placeholder 2">
            <a:extLst>
              <a:ext uri="{FF2B5EF4-FFF2-40B4-BE49-F238E27FC236}">
                <a16:creationId xmlns:a16="http://schemas.microsoft.com/office/drawing/2014/main" id="{AC8A2696-5D7C-42CB-9BA4-F26548942560}"/>
              </a:ext>
            </a:extLst>
          </p:cNvPr>
          <p:cNvSpPr>
            <a:spLocks noGrp="1"/>
          </p:cNvSpPr>
          <p:nvPr>
            <p:ph idx="1"/>
          </p:nvPr>
        </p:nvSpPr>
        <p:spPr>
          <a:xfrm>
            <a:off x="838200" y="2255283"/>
            <a:ext cx="10515600" cy="4351338"/>
          </a:xfrm>
        </p:spPr>
        <p:txBody>
          <a:bodyPr>
            <a:normAutofit/>
          </a:bodyPr>
          <a:lstStyle/>
          <a:p>
            <a:pPr marL="0" indent="0" algn="just">
              <a:buNone/>
            </a:pPr>
            <a:r>
              <a:rPr lang="en-US" dirty="0"/>
              <a:t>The conversations on the </a:t>
            </a:r>
            <a:r>
              <a:rPr lang="en-US" i="1" dirty="0"/>
              <a:t>TOEFL</a:t>
            </a:r>
            <a:r>
              <a:rPr lang="en-US" dirty="0"/>
              <a:t>® test may take place during an office meeting with a professor or teaching assistant or during a service encounter with uni­versity staff. </a:t>
            </a:r>
          </a:p>
          <a:p>
            <a:pPr marL="0" indent="0" algn="just">
              <a:buNone/>
            </a:pPr>
            <a:r>
              <a:rPr lang="en-US" dirty="0"/>
              <a:t>The contents of the office conversations are generally academic in nature or related to course requirements. Service encounters could involve conversations about nonacademic university activities such as making a housing payment, registering for a class, or requesting information at the library. </a:t>
            </a:r>
          </a:p>
          <a:p>
            <a:pPr marL="0" indent="0">
              <a:buNone/>
            </a:pPr>
            <a:endParaRPr lang="en-US" dirty="0"/>
          </a:p>
          <a:p>
            <a:endParaRPr lang="en-US" dirty="0"/>
          </a:p>
        </p:txBody>
      </p:sp>
      <p:pic>
        <p:nvPicPr>
          <p:cNvPr id="4" name="Picture 3">
            <a:extLst>
              <a:ext uri="{FF2B5EF4-FFF2-40B4-BE49-F238E27FC236}">
                <a16:creationId xmlns:a16="http://schemas.microsoft.com/office/drawing/2014/main" id="{7CE8F4A6-8647-473E-94A3-E67DE1D4F7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6844" y="354243"/>
            <a:ext cx="1592027" cy="981998"/>
          </a:xfrm>
          <a:prstGeom prst="rect">
            <a:avLst/>
          </a:prstGeom>
        </p:spPr>
      </p:pic>
    </p:spTree>
    <p:extLst>
      <p:ext uri="{BB962C8B-B14F-4D97-AF65-F5344CB8AC3E}">
        <p14:creationId xmlns:p14="http://schemas.microsoft.com/office/powerpoint/2010/main" val="1877653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6CED-B3A5-4415-8FE3-151F3572BE02}"/>
              </a:ext>
            </a:extLst>
          </p:cNvPr>
          <p:cNvSpPr>
            <a:spLocks noGrp="1"/>
          </p:cNvSpPr>
          <p:nvPr>
            <p:ph type="title"/>
          </p:nvPr>
        </p:nvSpPr>
        <p:spPr>
          <a:xfrm>
            <a:off x="503977" y="1259123"/>
            <a:ext cx="10515600" cy="1325563"/>
          </a:xfrm>
        </p:spPr>
        <p:txBody>
          <a:bodyPr>
            <a:normAutofit fontScale="90000"/>
          </a:bodyPr>
          <a:lstStyle/>
          <a:p>
            <a:r>
              <a:rPr lang="en-US" sz="3100" dirty="0">
                <a:latin typeface="+mn-lt"/>
                <a:ea typeface="+mn-ea"/>
                <a:cs typeface="+mn-cs"/>
              </a:rPr>
              <a:t>Pictures on the computer screen help you imagine the setting and roles of the speakers. </a:t>
            </a:r>
            <a:br>
              <a:rPr lang="en-US" dirty="0"/>
            </a:br>
            <a:endParaRPr lang="en-US" dirty="0"/>
          </a:p>
        </p:txBody>
      </p:sp>
      <p:pic>
        <p:nvPicPr>
          <p:cNvPr id="4" name="Content Placeholder 3">
            <a:extLst>
              <a:ext uri="{FF2B5EF4-FFF2-40B4-BE49-F238E27FC236}">
                <a16:creationId xmlns:a16="http://schemas.microsoft.com/office/drawing/2014/main" id="{006056FA-C0E9-4A2E-943B-AE729BDBA90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2519" y="2181341"/>
            <a:ext cx="5949110" cy="3977088"/>
          </a:xfrm>
          <a:prstGeom prst="rect">
            <a:avLst/>
          </a:prstGeom>
          <a:noFill/>
          <a:ln>
            <a:noFill/>
          </a:ln>
        </p:spPr>
      </p:pic>
      <p:pic>
        <p:nvPicPr>
          <p:cNvPr id="5" name="Picture 4">
            <a:extLst>
              <a:ext uri="{FF2B5EF4-FFF2-40B4-BE49-F238E27FC236}">
                <a16:creationId xmlns:a16="http://schemas.microsoft.com/office/drawing/2014/main" id="{A960A94F-D8CB-42B7-B0CD-BCE030EFC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5996" y="277125"/>
            <a:ext cx="1592027" cy="981998"/>
          </a:xfrm>
          <a:prstGeom prst="rect">
            <a:avLst/>
          </a:prstGeom>
        </p:spPr>
      </p:pic>
    </p:spTree>
    <p:extLst>
      <p:ext uri="{BB962C8B-B14F-4D97-AF65-F5344CB8AC3E}">
        <p14:creationId xmlns:p14="http://schemas.microsoft.com/office/powerpoint/2010/main" val="1315210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TotalTime>
  <Words>931</Words>
  <Application>Microsoft Office PowerPoint</Application>
  <PresentationFormat>Widescreen</PresentationFormat>
  <Paragraphs>65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Overview of the TOEFL iBT® Listening Section</vt:lpstr>
      <vt:lpstr>2. Listening Section General Format</vt:lpstr>
      <vt:lpstr>3. The TOEFL iBT® Academic Listening Purpose</vt:lpstr>
      <vt:lpstr>PowerPoint Presentation</vt:lpstr>
      <vt:lpstr>PowerPoint Presentation</vt:lpstr>
      <vt:lpstr>4. Academic Lectures as Audio Texts</vt:lpstr>
      <vt:lpstr>PowerPoint Presentation</vt:lpstr>
      <vt:lpstr>5. Conversations in an Academic Setting as Audio Texts </vt:lpstr>
      <vt:lpstr>Pictures on the computer screen help you imagine the setting and roles of the speakers.  </vt:lpstr>
      <vt:lpstr>5. Listening Question Formats </vt:lpstr>
      <vt:lpstr>Chart Question Example </vt:lpstr>
      <vt:lpstr>  This is an example of a type of question that measures the comprehension of the purpose of a speaker’s statement.  </vt:lpstr>
      <vt:lpstr> 6. Features of Some Types of Questions </vt:lpstr>
      <vt:lpstr>Expect Further Listening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I drive to work. (Simple Present Tense: Affirmative and Negative Forms.)</dc:title>
  <dc:creator>Lilian Vega</dc:creator>
  <cp:lastModifiedBy>Lilian Vega</cp:lastModifiedBy>
  <cp:revision>135</cp:revision>
  <dcterms:created xsi:type="dcterms:W3CDTF">2019-04-26T21:36:59Z</dcterms:created>
  <dcterms:modified xsi:type="dcterms:W3CDTF">2020-04-20T23:46:06Z</dcterms:modified>
</cp:coreProperties>
</file>