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74" r:id="rId2"/>
    <p:sldId id="286" r:id="rId3"/>
    <p:sldId id="287" r:id="rId4"/>
    <p:sldId id="290" r:id="rId5"/>
    <p:sldId id="292" r:id="rId6"/>
    <p:sldId id="293" r:id="rId7"/>
    <p:sldId id="294" r:id="rId8"/>
    <p:sldId id="295" r:id="rId9"/>
    <p:sldId id="288" r:id="rId10"/>
    <p:sldId id="27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1E5AD1C-7918-4E76-8D6B-AEAC5B14874D}">
          <p14:sldIdLst>
            <p14:sldId id="274"/>
            <p14:sldId id="286"/>
            <p14:sldId id="287"/>
            <p14:sldId id="290"/>
            <p14:sldId id="292"/>
            <p14:sldId id="293"/>
            <p14:sldId id="294"/>
            <p14:sldId id="295"/>
            <p14:sldId id="288"/>
            <p14:sldId id="27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4660"/>
  </p:normalViewPr>
  <p:slideViewPr>
    <p:cSldViewPr snapToGrid="0">
      <p:cViewPr varScale="1">
        <p:scale>
          <a:sx n="53" d="100"/>
          <a:sy n="53" d="100"/>
        </p:scale>
        <p:origin x="60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F2F67B-4002-49C8-AE53-486C0DC0F8BC}" type="datetimeFigureOut">
              <a:rPr lang="en-US" smtClean="0"/>
              <a:t>4/21/2020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7A5704-90DF-40E1-A78D-BE6FCCE5D587}" type="slidenum">
              <a:rPr lang="en-US" smtClean="0"/>
              <a:t>‹#›</a:t>
            </a:fld>
            <a:endParaRPr lang="en-US"/>
          </a:p>
        </p:txBody>
      </p:sp>
    </p:spTree>
    <p:extLst>
      <p:ext uri="{BB962C8B-B14F-4D97-AF65-F5344CB8AC3E}">
        <p14:creationId xmlns:p14="http://schemas.microsoft.com/office/powerpoint/2010/main" val="3819199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7A5704-90DF-40E1-A78D-BE6FCCE5D587}" type="slidenum">
              <a:rPr lang="en-US" smtClean="0"/>
              <a:t>5</a:t>
            </a:fld>
            <a:endParaRPr lang="en-US"/>
          </a:p>
        </p:txBody>
      </p:sp>
    </p:spTree>
    <p:extLst>
      <p:ext uri="{BB962C8B-B14F-4D97-AF65-F5344CB8AC3E}">
        <p14:creationId xmlns:p14="http://schemas.microsoft.com/office/powerpoint/2010/main" val="1765275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7A5704-90DF-40E1-A78D-BE6FCCE5D587}" type="slidenum">
              <a:rPr lang="en-US" smtClean="0"/>
              <a:t>6</a:t>
            </a:fld>
            <a:endParaRPr lang="en-US"/>
          </a:p>
        </p:txBody>
      </p:sp>
    </p:spTree>
    <p:extLst>
      <p:ext uri="{BB962C8B-B14F-4D97-AF65-F5344CB8AC3E}">
        <p14:creationId xmlns:p14="http://schemas.microsoft.com/office/powerpoint/2010/main" val="3162113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7A5704-90DF-40E1-A78D-BE6FCCE5D587}" type="slidenum">
              <a:rPr lang="en-US" smtClean="0"/>
              <a:t>7</a:t>
            </a:fld>
            <a:endParaRPr lang="en-US"/>
          </a:p>
        </p:txBody>
      </p:sp>
    </p:spTree>
    <p:extLst>
      <p:ext uri="{BB962C8B-B14F-4D97-AF65-F5344CB8AC3E}">
        <p14:creationId xmlns:p14="http://schemas.microsoft.com/office/powerpoint/2010/main" val="21041109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7A5704-90DF-40E1-A78D-BE6FCCE5D587}" type="slidenum">
              <a:rPr lang="en-US" smtClean="0"/>
              <a:t>8</a:t>
            </a:fld>
            <a:endParaRPr lang="en-US"/>
          </a:p>
        </p:txBody>
      </p:sp>
    </p:spTree>
    <p:extLst>
      <p:ext uri="{BB962C8B-B14F-4D97-AF65-F5344CB8AC3E}">
        <p14:creationId xmlns:p14="http://schemas.microsoft.com/office/powerpoint/2010/main" val="603867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D3E2B-2EF4-45CF-828F-CE1BD1CB65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4E24B48-9EF2-4146-9BF7-BB406FD635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F397883-3F3D-46A3-AC0A-036BEF5D7F72}"/>
              </a:ext>
            </a:extLst>
          </p:cNvPr>
          <p:cNvSpPr>
            <a:spLocks noGrp="1"/>
          </p:cNvSpPr>
          <p:nvPr>
            <p:ph type="dt" sz="half" idx="10"/>
          </p:nvPr>
        </p:nvSpPr>
        <p:spPr/>
        <p:txBody>
          <a:bodyPr/>
          <a:lstStyle/>
          <a:p>
            <a:fld id="{2C924AB5-C3D9-4F44-98FE-720955751B37}" type="datetimeFigureOut">
              <a:rPr lang="en-US" smtClean="0"/>
              <a:t>4/21/2020</a:t>
            </a:fld>
            <a:endParaRPr lang="en-US"/>
          </a:p>
        </p:txBody>
      </p:sp>
      <p:sp>
        <p:nvSpPr>
          <p:cNvPr id="5" name="Footer Placeholder 4">
            <a:extLst>
              <a:ext uri="{FF2B5EF4-FFF2-40B4-BE49-F238E27FC236}">
                <a16:creationId xmlns:a16="http://schemas.microsoft.com/office/drawing/2014/main" id="{8E76BD69-DDEA-435E-82AB-4170C46BE0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E269DD-FF4E-400F-8375-604CE5C528B3}"/>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348586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0676E-8BC2-4660-81E1-B02D9FCE7AE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C130279-6E57-454D-8D0F-CF5B310493D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C0C404-DB89-46DE-831A-EC011F35D9AA}"/>
              </a:ext>
            </a:extLst>
          </p:cNvPr>
          <p:cNvSpPr>
            <a:spLocks noGrp="1"/>
          </p:cNvSpPr>
          <p:nvPr>
            <p:ph type="dt" sz="half" idx="10"/>
          </p:nvPr>
        </p:nvSpPr>
        <p:spPr/>
        <p:txBody>
          <a:bodyPr/>
          <a:lstStyle/>
          <a:p>
            <a:fld id="{2C924AB5-C3D9-4F44-98FE-720955751B37}" type="datetimeFigureOut">
              <a:rPr lang="en-US" smtClean="0"/>
              <a:t>4/21/2020</a:t>
            </a:fld>
            <a:endParaRPr lang="en-US"/>
          </a:p>
        </p:txBody>
      </p:sp>
      <p:sp>
        <p:nvSpPr>
          <p:cNvPr id="5" name="Footer Placeholder 4">
            <a:extLst>
              <a:ext uri="{FF2B5EF4-FFF2-40B4-BE49-F238E27FC236}">
                <a16:creationId xmlns:a16="http://schemas.microsoft.com/office/drawing/2014/main" id="{B117642C-8825-4CC1-A7ED-C93EC0E00E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56E483-967A-4DF2-9A20-5B9D6C8DD6D9}"/>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1178343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AA4532-E7AA-40BA-9E20-BB15C3481C8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8229F81-10E6-41A3-AB2C-B829D8F9659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325D1D-50CD-47C6-9879-1C4E750DF595}"/>
              </a:ext>
            </a:extLst>
          </p:cNvPr>
          <p:cNvSpPr>
            <a:spLocks noGrp="1"/>
          </p:cNvSpPr>
          <p:nvPr>
            <p:ph type="dt" sz="half" idx="10"/>
          </p:nvPr>
        </p:nvSpPr>
        <p:spPr/>
        <p:txBody>
          <a:bodyPr/>
          <a:lstStyle/>
          <a:p>
            <a:fld id="{2C924AB5-C3D9-4F44-98FE-720955751B37}" type="datetimeFigureOut">
              <a:rPr lang="en-US" smtClean="0"/>
              <a:t>4/21/2020</a:t>
            </a:fld>
            <a:endParaRPr lang="en-US"/>
          </a:p>
        </p:txBody>
      </p:sp>
      <p:sp>
        <p:nvSpPr>
          <p:cNvPr id="5" name="Footer Placeholder 4">
            <a:extLst>
              <a:ext uri="{FF2B5EF4-FFF2-40B4-BE49-F238E27FC236}">
                <a16:creationId xmlns:a16="http://schemas.microsoft.com/office/drawing/2014/main" id="{BD05FFEC-11F1-428E-B952-8D64517483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84C43E-C272-4D2E-85EA-E527CC96D1A8}"/>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381518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D53BD-F595-4CAF-9799-644CD8B4FE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D0DC29-D326-412A-9F5E-82D6F6CC0D5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8B3120-674A-4D1D-8D74-3C8C0A4BFDF5}"/>
              </a:ext>
            </a:extLst>
          </p:cNvPr>
          <p:cNvSpPr>
            <a:spLocks noGrp="1"/>
          </p:cNvSpPr>
          <p:nvPr>
            <p:ph type="dt" sz="half" idx="10"/>
          </p:nvPr>
        </p:nvSpPr>
        <p:spPr/>
        <p:txBody>
          <a:bodyPr/>
          <a:lstStyle/>
          <a:p>
            <a:fld id="{2C924AB5-C3D9-4F44-98FE-720955751B37}" type="datetimeFigureOut">
              <a:rPr lang="en-US" smtClean="0"/>
              <a:t>4/21/2020</a:t>
            </a:fld>
            <a:endParaRPr lang="en-US"/>
          </a:p>
        </p:txBody>
      </p:sp>
      <p:sp>
        <p:nvSpPr>
          <p:cNvPr id="5" name="Footer Placeholder 4">
            <a:extLst>
              <a:ext uri="{FF2B5EF4-FFF2-40B4-BE49-F238E27FC236}">
                <a16:creationId xmlns:a16="http://schemas.microsoft.com/office/drawing/2014/main" id="{3D92EBFE-C634-421D-B6BA-5D37AF2F8C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320D36-06FA-455A-B268-1702F2493678}"/>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1619453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8A430-ABEF-4414-80B5-D8990E579F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AE2000-F1F9-4BF0-8FE4-8897D8AE98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33E0094-F51B-49E9-9108-596330C52E7C}"/>
              </a:ext>
            </a:extLst>
          </p:cNvPr>
          <p:cNvSpPr>
            <a:spLocks noGrp="1"/>
          </p:cNvSpPr>
          <p:nvPr>
            <p:ph type="dt" sz="half" idx="10"/>
          </p:nvPr>
        </p:nvSpPr>
        <p:spPr/>
        <p:txBody>
          <a:bodyPr/>
          <a:lstStyle/>
          <a:p>
            <a:fld id="{2C924AB5-C3D9-4F44-98FE-720955751B37}" type="datetimeFigureOut">
              <a:rPr lang="en-US" smtClean="0"/>
              <a:t>4/21/2020</a:t>
            </a:fld>
            <a:endParaRPr lang="en-US"/>
          </a:p>
        </p:txBody>
      </p:sp>
      <p:sp>
        <p:nvSpPr>
          <p:cNvPr id="5" name="Footer Placeholder 4">
            <a:extLst>
              <a:ext uri="{FF2B5EF4-FFF2-40B4-BE49-F238E27FC236}">
                <a16:creationId xmlns:a16="http://schemas.microsoft.com/office/drawing/2014/main" id="{6DCFF3AB-3B27-44FF-9D8A-35B32AB3A4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517EF8-5669-4DFF-BADD-4E5BED6A725F}"/>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2844029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FA199-FEC5-49AB-A5A6-5C19758A4E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609D22-6368-4A12-B4C0-08EAD0799D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6D9E49B-CB1B-4DC6-800E-7243360ECC4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CF62352-11F4-4880-A3E0-2C40BB2809AE}"/>
              </a:ext>
            </a:extLst>
          </p:cNvPr>
          <p:cNvSpPr>
            <a:spLocks noGrp="1"/>
          </p:cNvSpPr>
          <p:nvPr>
            <p:ph type="dt" sz="half" idx="10"/>
          </p:nvPr>
        </p:nvSpPr>
        <p:spPr/>
        <p:txBody>
          <a:bodyPr/>
          <a:lstStyle/>
          <a:p>
            <a:fld id="{2C924AB5-C3D9-4F44-98FE-720955751B37}" type="datetimeFigureOut">
              <a:rPr lang="en-US" smtClean="0"/>
              <a:t>4/21/2020</a:t>
            </a:fld>
            <a:endParaRPr lang="en-US"/>
          </a:p>
        </p:txBody>
      </p:sp>
      <p:sp>
        <p:nvSpPr>
          <p:cNvPr id="6" name="Footer Placeholder 5">
            <a:extLst>
              <a:ext uri="{FF2B5EF4-FFF2-40B4-BE49-F238E27FC236}">
                <a16:creationId xmlns:a16="http://schemas.microsoft.com/office/drawing/2014/main" id="{A172D2A7-B971-4D17-8D7B-73D7C7A9FE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47F385-086D-406D-8298-8EB7FE41C381}"/>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3721185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145C0-7F05-408D-965C-590069DE806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A63B30E-3917-4247-AB3C-878B72FD3A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5EFBEE-BCB4-44D2-BD79-CD8F38C329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4D0ADEC-58CE-4D3E-A3C4-10B10A6AF3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D14521C-35BD-481A-9CC8-DD8752EB78B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FD3922F-33FB-4360-9A2D-CECD51A4692D}"/>
              </a:ext>
            </a:extLst>
          </p:cNvPr>
          <p:cNvSpPr>
            <a:spLocks noGrp="1"/>
          </p:cNvSpPr>
          <p:nvPr>
            <p:ph type="dt" sz="half" idx="10"/>
          </p:nvPr>
        </p:nvSpPr>
        <p:spPr/>
        <p:txBody>
          <a:bodyPr/>
          <a:lstStyle/>
          <a:p>
            <a:fld id="{2C924AB5-C3D9-4F44-98FE-720955751B37}" type="datetimeFigureOut">
              <a:rPr lang="en-US" smtClean="0"/>
              <a:t>4/21/2020</a:t>
            </a:fld>
            <a:endParaRPr lang="en-US"/>
          </a:p>
        </p:txBody>
      </p:sp>
      <p:sp>
        <p:nvSpPr>
          <p:cNvPr id="8" name="Footer Placeholder 7">
            <a:extLst>
              <a:ext uri="{FF2B5EF4-FFF2-40B4-BE49-F238E27FC236}">
                <a16:creationId xmlns:a16="http://schemas.microsoft.com/office/drawing/2014/main" id="{55AA05DE-D834-48D8-8810-71FABF012FD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021432-891D-4AC5-8F6A-26451BDDDE6F}"/>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2027039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D4B2D-2825-4FEE-A378-1CF0666CB12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5B87A5C-75A5-4C13-956C-27C6E9E7C68E}"/>
              </a:ext>
            </a:extLst>
          </p:cNvPr>
          <p:cNvSpPr>
            <a:spLocks noGrp="1"/>
          </p:cNvSpPr>
          <p:nvPr>
            <p:ph type="dt" sz="half" idx="10"/>
          </p:nvPr>
        </p:nvSpPr>
        <p:spPr/>
        <p:txBody>
          <a:bodyPr/>
          <a:lstStyle/>
          <a:p>
            <a:fld id="{2C924AB5-C3D9-4F44-98FE-720955751B37}" type="datetimeFigureOut">
              <a:rPr lang="en-US" smtClean="0"/>
              <a:t>4/21/2020</a:t>
            </a:fld>
            <a:endParaRPr lang="en-US"/>
          </a:p>
        </p:txBody>
      </p:sp>
      <p:sp>
        <p:nvSpPr>
          <p:cNvPr id="4" name="Footer Placeholder 3">
            <a:extLst>
              <a:ext uri="{FF2B5EF4-FFF2-40B4-BE49-F238E27FC236}">
                <a16:creationId xmlns:a16="http://schemas.microsoft.com/office/drawing/2014/main" id="{7F00AA5C-8586-4E0D-AD66-949D45512DA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870A6E8-1257-4C7A-8413-81B48077844F}"/>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2104659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3960D2-C952-4488-9768-10A3B0287CB0}"/>
              </a:ext>
            </a:extLst>
          </p:cNvPr>
          <p:cNvSpPr>
            <a:spLocks noGrp="1"/>
          </p:cNvSpPr>
          <p:nvPr>
            <p:ph type="dt" sz="half" idx="10"/>
          </p:nvPr>
        </p:nvSpPr>
        <p:spPr/>
        <p:txBody>
          <a:bodyPr/>
          <a:lstStyle/>
          <a:p>
            <a:fld id="{2C924AB5-C3D9-4F44-98FE-720955751B37}" type="datetimeFigureOut">
              <a:rPr lang="en-US" smtClean="0"/>
              <a:t>4/21/2020</a:t>
            </a:fld>
            <a:endParaRPr lang="en-US"/>
          </a:p>
        </p:txBody>
      </p:sp>
      <p:sp>
        <p:nvSpPr>
          <p:cNvPr id="3" name="Footer Placeholder 2">
            <a:extLst>
              <a:ext uri="{FF2B5EF4-FFF2-40B4-BE49-F238E27FC236}">
                <a16:creationId xmlns:a16="http://schemas.microsoft.com/office/drawing/2014/main" id="{37675504-BFDC-4D6D-849A-3B3104D02CE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97BA100-CFAB-4E0A-885D-94BA14E8534A}"/>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2928622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8EB6C-D5BF-424E-8DC3-07EE463009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CA0837B-A01E-491F-A015-54EC1CBED4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C07BC37-C2F8-453E-B794-FCCE50E179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AC38E5-9E7F-457F-ABB9-C287E3C7F867}"/>
              </a:ext>
            </a:extLst>
          </p:cNvPr>
          <p:cNvSpPr>
            <a:spLocks noGrp="1"/>
          </p:cNvSpPr>
          <p:nvPr>
            <p:ph type="dt" sz="half" idx="10"/>
          </p:nvPr>
        </p:nvSpPr>
        <p:spPr/>
        <p:txBody>
          <a:bodyPr/>
          <a:lstStyle/>
          <a:p>
            <a:fld id="{2C924AB5-C3D9-4F44-98FE-720955751B37}" type="datetimeFigureOut">
              <a:rPr lang="en-US" smtClean="0"/>
              <a:t>4/21/2020</a:t>
            </a:fld>
            <a:endParaRPr lang="en-US"/>
          </a:p>
        </p:txBody>
      </p:sp>
      <p:sp>
        <p:nvSpPr>
          <p:cNvPr id="6" name="Footer Placeholder 5">
            <a:extLst>
              <a:ext uri="{FF2B5EF4-FFF2-40B4-BE49-F238E27FC236}">
                <a16:creationId xmlns:a16="http://schemas.microsoft.com/office/drawing/2014/main" id="{BD4E0030-9687-4D4C-AE78-673AE6CD9D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4CDE02-6195-417C-977B-A1F8CE325FAA}"/>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693472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8252B-2AFB-4054-A712-A2B35F0125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1268E63-EDD3-4A3C-8D92-EBC8F493EF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2A2B8E0-4058-472D-AD36-74CB067179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2A201D-F9F3-4EC3-ADDC-9C8EE71540FF}"/>
              </a:ext>
            </a:extLst>
          </p:cNvPr>
          <p:cNvSpPr>
            <a:spLocks noGrp="1"/>
          </p:cNvSpPr>
          <p:nvPr>
            <p:ph type="dt" sz="half" idx="10"/>
          </p:nvPr>
        </p:nvSpPr>
        <p:spPr/>
        <p:txBody>
          <a:bodyPr/>
          <a:lstStyle/>
          <a:p>
            <a:fld id="{2C924AB5-C3D9-4F44-98FE-720955751B37}" type="datetimeFigureOut">
              <a:rPr lang="en-US" smtClean="0"/>
              <a:t>4/21/2020</a:t>
            </a:fld>
            <a:endParaRPr lang="en-US"/>
          </a:p>
        </p:txBody>
      </p:sp>
      <p:sp>
        <p:nvSpPr>
          <p:cNvPr id="6" name="Footer Placeholder 5">
            <a:extLst>
              <a:ext uri="{FF2B5EF4-FFF2-40B4-BE49-F238E27FC236}">
                <a16:creationId xmlns:a16="http://schemas.microsoft.com/office/drawing/2014/main" id="{2F73EB49-3174-4F52-B19F-61AE29C095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65CB56-91AF-4B8C-AA77-125E27FC3F50}"/>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1507208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9A09A76-6E78-4C48-A411-D49BEA2455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36774C-D619-4E28-AF1D-8B7B1ECD7C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66C4F0-B805-47EC-872D-6CCDB78EA2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924AB5-C3D9-4F44-98FE-720955751B37}" type="datetimeFigureOut">
              <a:rPr lang="en-US" smtClean="0"/>
              <a:t>4/21/2020</a:t>
            </a:fld>
            <a:endParaRPr lang="en-US"/>
          </a:p>
        </p:txBody>
      </p:sp>
      <p:sp>
        <p:nvSpPr>
          <p:cNvPr id="5" name="Footer Placeholder 4">
            <a:extLst>
              <a:ext uri="{FF2B5EF4-FFF2-40B4-BE49-F238E27FC236}">
                <a16:creationId xmlns:a16="http://schemas.microsoft.com/office/drawing/2014/main" id="{87F02760-4C40-4534-B2E8-0EC6565FE7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E36421A-0F4F-4CB1-8E87-0C58116935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01AE85-9DED-47D5-B72F-0F282A997ACE}" type="slidenum">
              <a:rPr lang="en-US" smtClean="0"/>
              <a:t>‹#›</a:t>
            </a:fld>
            <a:endParaRPr lang="en-US"/>
          </a:p>
        </p:txBody>
      </p:sp>
    </p:spTree>
    <p:extLst>
      <p:ext uri="{BB962C8B-B14F-4D97-AF65-F5344CB8AC3E}">
        <p14:creationId xmlns:p14="http://schemas.microsoft.com/office/powerpoint/2010/main" val="2647448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F6DAA-308F-4B18-A5D4-B51EFAFA2166}"/>
              </a:ext>
            </a:extLst>
          </p:cNvPr>
          <p:cNvSpPr>
            <a:spLocks noGrp="1"/>
          </p:cNvSpPr>
          <p:nvPr>
            <p:ph type="title"/>
          </p:nvPr>
        </p:nvSpPr>
        <p:spPr>
          <a:xfrm>
            <a:off x="838200" y="962662"/>
            <a:ext cx="10515600" cy="1325563"/>
          </a:xfrm>
        </p:spPr>
        <p:txBody>
          <a:bodyPr>
            <a:normAutofit/>
          </a:bodyPr>
          <a:lstStyle/>
          <a:p>
            <a:pPr algn="ctr"/>
            <a:r>
              <a:rPr lang="en-US" sz="3200" b="1" dirty="0">
                <a:latin typeface="+mn-lt"/>
                <a:cs typeface="Arial" panose="020B0604020202020204" pitchFamily="34" charset="0"/>
              </a:rPr>
              <a:t>Overview of the </a:t>
            </a:r>
            <a:r>
              <a:rPr lang="en-US" sz="3200" b="1" i="1" dirty="0">
                <a:latin typeface="+mn-lt"/>
                <a:cs typeface="Arial" panose="020B0604020202020204" pitchFamily="34" charset="0"/>
              </a:rPr>
              <a:t>TOEFL </a:t>
            </a:r>
            <a:r>
              <a:rPr lang="en-US" sz="3200" b="1" i="1" dirty="0" err="1">
                <a:latin typeface="+mn-lt"/>
                <a:cs typeface="Arial" panose="020B0604020202020204" pitchFamily="34" charset="0"/>
              </a:rPr>
              <a:t>iBT</a:t>
            </a:r>
            <a:r>
              <a:rPr lang="en-US" sz="3200" b="1" i="1" dirty="0">
                <a:latin typeface="+mn-lt"/>
                <a:cs typeface="Arial" panose="020B0604020202020204" pitchFamily="34" charset="0"/>
              </a:rPr>
              <a:t>® </a:t>
            </a:r>
            <a:r>
              <a:rPr lang="en-US" sz="3200" b="1" dirty="0">
                <a:latin typeface="+mn-lt"/>
                <a:cs typeface="Arial" panose="020B0604020202020204" pitchFamily="34" charset="0"/>
              </a:rPr>
              <a:t>Speaking Section</a:t>
            </a:r>
          </a:p>
        </p:txBody>
      </p:sp>
      <p:sp>
        <p:nvSpPr>
          <p:cNvPr id="3" name="Content Placeholder 2">
            <a:extLst>
              <a:ext uri="{FF2B5EF4-FFF2-40B4-BE49-F238E27FC236}">
                <a16:creationId xmlns:a16="http://schemas.microsoft.com/office/drawing/2014/main" id="{7E9B6D29-7228-4767-9FCE-460777BF0BF9}"/>
              </a:ext>
            </a:extLst>
          </p:cNvPr>
          <p:cNvSpPr>
            <a:spLocks noGrp="1"/>
          </p:cNvSpPr>
          <p:nvPr>
            <p:ph idx="1"/>
          </p:nvPr>
        </p:nvSpPr>
        <p:spPr>
          <a:xfrm>
            <a:off x="838200" y="2167148"/>
            <a:ext cx="10515600" cy="3242134"/>
          </a:xfrm>
        </p:spPr>
        <p:txBody>
          <a:bodyPr>
            <a:normAutofit lnSpcReduction="10000"/>
          </a:bodyPr>
          <a:lstStyle/>
          <a:p>
            <a:pPr marL="0" indent="0">
              <a:buNone/>
            </a:pPr>
            <a:r>
              <a:rPr lang="en-US" dirty="0"/>
              <a:t>By the end of this presentation, you should be familiar with:</a:t>
            </a:r>
          </a:p>
          <a:p>
            <a:pPr>
              <a:buFontTx/>
              <a:buChar char="-"/>
            </a:pPr>
            <a:r>
              <a:rPr lang="en-US" dirty="0"/>
              <a:t>the general format of the </a:t>
            </a:r>
            <a:r>
              <a:rPr lang="en-US" i="1" dirty="0"/>
              <a:t>TOEFL </a:t>
            </a:r>
            <a:r>
              <a:rPr lang="en-US" i="1" dirty="0" err="1"/>
              <a:t>iBT</a:t>
            </a:r>
            <a:r>
              <a:rPr lang="en-US" i="1" dirty="0"/>
              <a:t>®</a:t>
            </a:r>
            <a:r>
              <a:rPr lang="en-US" dirty="0"/>
              <a:t> Speaking section</a:t>
            </a:r>
          </a:p>
          <a:p>
            <a:pPr>
              <a:buFontTx/>
              <a:buChar char="-"/>
            </a:pPr>
            <a:r>
              <a:rPr lang="en-US" dirty="0"/>
              <a:t>the purpose of the </a:t>
            </a:r>
            <a:r>
              <a:rPr lang="en-US" i="1" dirty="0"/>
              <a:t>TOEFL </a:t>
            </a:r>
            <a:r>
              <a:rPr lang="en-US" i="1" dirty="0" err="1"/>
              <a:t>iBT</a:t>
            </a:r>
            <a:r>
              <a:rPr lang="en-US" i="1" dirty="0"/>
              <a:t>®</a:t>
            </a:r>
            <a:r>
              <a:rPr lang="en-US" dirty="0"/>
              <a:t> Speaking section </a:t>
            </a:r>
          </a:p>
          <a:p>
            <a:pPr>
              <a:buFontTx/>
              <a:buChar char="-"/>
            </a:pPr>
            <a:r>
              <a:rPr lang="en-US" dirty="0"/>
              <a:t>the type of audio texts presented on the </a:t>
            </a:r>
            <a:r>
              <a:rPr lang="en-US" i="1" dirty="0"/>
              <a:t>TOEFL </a:t>
            </a:r>
            <a:r>
              <a:rPr lang="en-US" i="1" dirty="0" err="1"/>
              <a:t>iBT</a:t>
            </a:r>
            <a:r>
              <a:rPr lang="en-US" i="1" dirty="0"/>
              <a:t>®</a:t>
            </a:r>
            <a:r>
              <a:rPr lang="en-US" dirty="0"/>
              <a:t> Speaking section</a:t>
            </a:r>
          </a:p>
          <a:p>
            <a:pPr>
              <a:buFontTx/>
              <a:buChar char="-"/>
            </a:pPr>
            <a:r>
              <a:rPr lang="en-US" dirty="0"/>
              <a:t>the general format of the </a:t>
            </a:r>
            <a:r>
              <a:rPr lang="en-US" i="1" dirty="0"/>
              <a:t>TOEFL </a:t>
            </a:r>
            <a:r>
              <a:rPr lang="en-US" i="1" dirty="0" err="1"/>
              <a:t>iBT</a:t>
            </a:r>
            <a:r>
              <a:rPr lang="en-US" i="1" dirty="0"/>
              <a:t>®</a:t>
            </a:r>
            <a:r>
              <a:rPr lang="en-US" dirty="0"/>
              <a:t> Speaking questions</a:t>
            </a:r>
          </a:p>
          <a:p>
            <a:pPr>
              <a:buFontTx/>
              <a:buChar char="-"/>
            </a:pPr>
            <a:r>
              <a:rPr lang="en-US" dirty="0"/>
              <a:t>the appearance of some of the Speaking questions on the </a:t>
            </a:r>
            <a:r>
              <a:rPr lang="en-US" i="1" dirty="0"/>
              <a:t>TOEFL </a:t>
            </a:r>
            <a:r>
              <a:rPr lang="en-US" i="1" dirty="0" err="1"/>
              <a:t>iBT</a:t>
            </a:r>
            <a:r>
              <a:rPr lang="en-US" i="1" dirty="0"/>
              <a:t>®</a:t>
            </a:r>
            <a:r>
              <a:rPr lang="en-US" dirty="0"/>
              <a:t> test </a:t>
            </a:r>
          </a:p>
          <a:p>
            <a:pPr>
              <a:buFontTx/>
              <a:buChar char="-"/>
            </a:pPr>
            <a:endParaRPr lang="en-US" dirty="0"/>
          </a:p>
          <a:p>
            <a:pPr>
              <a:buFontTx/>
              <a:buChar char="-"/>
            </a:pPr>
            <a:endParaRPr lang="en-US" dirty="0"/>
          </a:p>
          <a:p>
            <a:pPr>
              <a:buFontTx/>
              <a:buChar char="-"/>
            </a:pPr>
            <a:endParaRPr lang="en-US" dirty="0"/>
          </a:p>
          <a:p>
            <a:endParaRPr lang="en-US" dirty="0"/>
          </a:p>
        </p:txBody>
      </p:sp>
      <p:pic>
        <p:nvPicPr>
          <p:cNvPr id="4" name="Picture 3">
            <a:extLst>
              <a:ext uri="{FF2B5EF4-FFF2-40B4-BE49-F238E27FC236}">
                <a16:creationId xmlns:a16="http://schemas.microsoft.com/office/drawing/2014/main" id="{AF6F75EC-5D8D-492A-BA1F-E46FC45C8B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Tree>
    <p:extLst>
      <p:ext uri="{BB962C8B-B14F-4D97-AF65-F5344CB8AC3E}">
        <p14:creationId xmlns:p14="http://schemas.microsoft.com/office/powerpoint/2010/main" val="2553481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0A4CA-7F8E-46FD-96B7-482E8525F3B1}"/>
              </a:ext>
            </a:extLst>
          </p:cNvPr>
          <p:cNvSpPr>
            <a:spLocks noGrp="1"/>
          </p:cNvSpPr>
          <p:nvPr>
            <p:ph type="title"/>
          </p:nvPr>
        </p:nvSpPr>
        <p:spPr>
          <a:xfrm>
            <a:off x="730379" y="790879"/>
            <a:ext cx="10515600" cy="1325563"/>
          </a:xfrm>
        </p:spPr>
        <p:txBody>
          <a:bodyPr>
            <a:normAutofit/>
          </a:bodyPr>
          <a:lstStyle/>
          <a:p>
            <a:pPr algn="ctr"/>
            <a:r>
              <a:rPr lang="en-US" sz="3200" b="1" dirty="0">
                <a:latin typeface="+mn-lt"/>
              </a:rPr>
              <a:t>Expect Further Speaking Training!</a:t>
            </a:r>
          </a:p>
        </p:txBody>
      </p:sp>
      <p:sp>
        <p:nvSpPr>
          <p:cNvPr id="3" name="Content Placeholder 2">
            <a:extLst>
              <a:ext uri="{FF2B5EF4-FFF2-40B4-BE49-F238E27FC236}">
                <a16:creationId xmlns:a16="http://schemas.microsoft.com/office/drawing/2014/main" id="{3004B283-8A05-46D7-A7D4-512BE88E93A5}"/>
              </a:ext>
            </a:extLst>
          </p:cNvPr>
          <p:cNvSpPr>
            <a:spLocks noGrp="1"/>
          </p:cNvSpPr>
          <p:nvPr>
            <p:ph idx="1"/>
          </p:nvPr>
        </p:nvSpPr>
        <p:spPr>
          <a:xfrm>
            <a:off x="946021" y="2022789"/>
            <a:ext cx="10515600" cy="3392027"/>
          </a:xfrm>
        </p:spPr>
        <p:txBody>
          <a:bodyPr>
            <a:normAutofit/>
          </a:bodyPr>
          <a:lstStyle/>
          <a:p>
            <a:pPr marL="0" indent="0" algn="just">
              <a:buNone/>
            </a:pPr>
            <a:r>
              <a:rPr lang="en-US" dirty="0"/>
              <a:t>In further test prep sessions, we will address the </a:t>
            </a:r>
            <a:r>
              <a:rPr lang="en-US" i="1" dirty="0"/>
              <a:t>TOEFL </a:t>
            </a:r>
            <a:r>
              <a:rPr lang="en-US" i="1" dirty="0" err="1"/>
              <a:t>iBT</a:t>
            </a:r>
            <a:r>
              <a:rPr lang="en-US" i="1" dirty="0"/>
              <a:t> </a:t>
            </a:r>
            <a:r>
              <a:rPr lang="en-US" dirty="0"/>
              <a:t>Speaking section deeper. We aim at providing you with all the necessary confidence  to succeed when responding to the Speaking tasks. </a:t>
            </a:r>
          </a:p>
          <a:p>
            <a:pPr marL="0" indent="0" algn="just">
              <a:buNone/>
            </a:pPr>
            <a:r>
              <a:rPr lang="en-US" dirty="0"/>
              <a:t>Knowing how to respond on the </a:t>
            </a:r>
            <a:r>
              <a:rPr lang="en-US" i="1" dirty="0"/>
              <a:t>TOEFL </a:t>
            </a:r>
            <a:r>
              <a:rPr lang="en-US" i="1" dirty="0" err="1"/>
              <a:t>iBT</a:t>
            </a:r>
            <a:r>
              <a:rPr lang="en-US" i="1" dirty="0"/>
              <a:t>® </a:t>
            </a:r>
            <a:r>
              <a:rPr lang="en-US" dirty="0"/>
              <a:t>academic speaking and locate the information needed to prove your comprehension orally is not as easy as it might seem. However, if you work hard and make sure to take a time to prepare on a daily basis, you are likely to soon become one  of the successful </a:t>
            </a:r>
            <a:r>
              <a:rPr lang="en-US" i="1" dirty="0"/>
              <a:t>TOEFL </a:t>
            </a:r>
            <a:r>
              <a:rPr lang="en-US" i="1" dirty="0" err="1"/>
              <a:t>iBT</a:t>
            </a:r>
            <a:r>
              <a:rPr lang="en-US" i="1" dirty="0"/>
              <a:t>® </a:t>
            </a:r>
            <a:r>
              <a:rPr lang="en-US" dirty="0"/>
              <a:t>test takers around the world. </a:t>
            </a:r>
          </a:p>
        </p:txBody>
      </p:sp>
      <p:pic>
        <p:nvPicPr>
          <p:cNvPr id="4" name="Picture 3">
            <a:extLst>
              <a:ext uri="{FF2B5EF4-FFF2-40B4-BE49-F238E27FC236}">
                <a16:creationId xmlns:a16="http://schemas.microsoft.com/office/drawing/2014/main" id="{10C3D4E2-3267-4F38-BC5F-F604EAF6B6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Tree>
    <p:extLst>
      <p:ext uri="{BB962C8B-B14F-4D97-AF65-F5344CB8AC3E}">
        <p14:creationId xmlns:p14="http://schemas.microsoft.com/office/powerpoint/2010/main" val="1894640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18FAE-561F-410B-BC48-2C15317A82BE}"/>
              </a:ext>
            </a:extLst>
          </p:cNvPr>
          <p:cNvSpPr>
            <a:spLocks noGrp="1"/>
          </p:cNvSpPr>
          <p:nvPr>
            <p:ph type="title"/>
          </p:nvPr>
        </p:nvSpPr>
        <p:spPr>
          <a:xfrm>
            <a:off x="1852555" y="726966"/>
            <a:ext cx="8486889" cy="1559928"/>
          </a:xfrm>
        </p:spPr>
        <p:txBody>
          <a:bodyPr/>
          <a:lstStyle/>
          <a:p>
            <a:pPr marL="228600" lvl="0" indent="-228600" algn="ctr">
              <a:spcBef>
                <a:spcPts val="1000"/>
              </a:spcBef>
            </a:pPr>
            <a:r>
              <a:rPr lang="en-US" sz="2800" b="1" dirty="0">
                <a:solidFill>
                  <a:prstClr val="black"/>
                </a:solidFill>
                <a:latin typeface="Calibri" panose="020F0502020204030204"/>
                <a:ea typeface="+mn-ea"/>
                <a:cs typeface="+mn-cs"/>
              </a:rPr>
              <a:t>1. Purpose of the </a:t>
            </a:r>
            <a:r>
              <a:rPr lang="en-US" sz="2800" b="1" i="1" dirty="0">
                <a:solidFill>
                  <a:prstClr val="black"/>
                </a:solidFill>
                <a:latin typeface="Calibri" panose="020F0502020204030204"/>
                <a:ea typeface="+mn-ea"/>
                <a:cs typeface="+mn-cs"/>
              </a:rPr>
              <a:t>TOEFL </a:t>
            </a:r>
            <a:r>
              <a:rPr lang="en-US" sz="2800" b="1" i="1" dirty="0" err="1">
                <a:solidFill>
                  <a:prstClr val="black"/>
                </a:solidFill>
                <a:latin typeface="Calibri" panose="020F0502020204030204"/>
                <a:ea typeface="+mn-ea"/>
                <a:cs typeface="+mn-cs"/>
              </a:rPr>
              <a:t>iBT</a:t>
            </a:r>
            <a:r>
              <a:rPr lang="en-US" sz="2800" b="1" i="1" dirty="0">
                <a:solidFill>
                  <a:prstClr val="black"/>
                </a:solidFill>
                <a:latin typeface="Calibri" panose="020F0502020204030204"/>
                <a:ea typeface="+mn-ea"/>
                <a:cs typeface="+mn-cs"/>
              </a:rPr>
              <a:t> </a:t>
            </a:r>
            <a:r>
              <a:rPr lang="en-US" sz="2800" b="1" dirty="0">
                <a:solidFill>
                  <a:prstClr val="black"/>
                </a:solidFill>
                <a:latin typeface="Calibri" panose="020F0502020204030204"/>
                <a:ea typeface="+mn-ea"/>
                <a:cs typeface="+mn-cs"/>
              </a:rPr>
              <a:t>Speaking  </a:t>
            </a:r>
            <a:br>
              <a:rPr lang="en-US" sz="2800" dirty="0">
                <a:solidFill>
                  <a:prstClr val="black"/>
                </a:solidFill>
                <a:latin typeface="Calibri" panose="020F0502020204030204"/>
                <a:ea typeface="+mn-ea"/>
                <a:cs typeface="+mn-cs"/>
              </a:rPr>
            </a:br>
            <a:endParaRPr lang="en-US" dirty="0"/>
          </a:p>
        </p:txBody>
      </p:sp>
      <p:sp>
        <p:nvSpPr>
          <p:cNvPr id="3" name="Content Placeholder 2">
            <a:extLst>
              <a:ext uri="{FF2B5EF4-FFF2-40B4-BE49-F238E27FC236}">
                <a16:creationId xmlns:a16="http://schemas.microsoft.com/office/drawing/2014/main" id="{75F0E01B-19EF-4611-863E-12ABD2836FB1}"/>
              </a:ext>
            </a:extLst>
          </p:cNvPr>
          <p:cNvSpPr>
            <a:spLocks noGrp="1"/>
          </p:cNvSpPr>
          <p:nvPr>
            <p:ph idx="1"/>
          </p:nvPr>
        </p:nvSpPr>
        <p:spPr>
          <a:xfrm>
            <a:off x="838200" y="1560199"/>
            <a:ext cx="10515600" cy="4826138"/>
          </a:xfrm>
        </p:spPr>
        <p:txBody>
          <a:bodyPr>
            <a:noAutofit/>
          </a:bodyPr>
          <a:lstStyle/>
          <a:p>
            <a:pPr marL="0" indent="0" algn="just">
              <a:lnSpc>
                <a:spcPct val="130000"/>
              </a:lnSpc>
              <a:buNone/>
            </a:pPr>
            <a:r>
              <a:rPr lang="en-US" sz="2600" dirty="0"/>
              <a:t>Students should be able to speak English successfully in and outside the class­room. The Speaking section measures your ability to speak effectively in academic and campus settings. </a:t>
            </a:r>
          </a:p>
          <a:p>
            <a:pPr marL="0" indent="0" algn="just">
              <a:lnSpc>
                <a:spcPct val="130000"/>
              </a:lnSpc>
              <a:buNone/>
            </a:pPr>
            <a:r>
              <a:rPr lang="en-US" sz="2600" dirty="0"/>
              <a:t>In classrooms, students must respond to questions, participate in academic discussions with other students, synthesize and summarize information, and express their views on topics. Outside the classroom, students must participate in casual conversations, also express their opinions and communicate with people in academic places (the school office, the library, etc.) </a:t>
            </a:r>
          </a:p>
        </p:txBody>
      </p:sp>
      <p:pic>
        <p:nvPicPr>
          <p:cNvPr id="4" name="Picture 3">
            <a:extLst>
              <a:ext uri="{FF2B5EF4-FFF2-40B4-BE49-F238E27FC236}">
                <a16:creationId xmlns:a16="http://schemas.microsoft.com/office/drawing/2014/main" id="{537E6929-6B30-4549-8992-9852717FA4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43430" y="235967"/>
            <a:ext cx="1592027" cy="981998"/>
          </a:xfrm>
          <a:prstGeom prst="rect">
            <a:avLst/>
          </a:prstGeom>
        </p:spPr>
      </p:pic>
    </p:spTree>
    <p:extLst>
      <p:ext uri="{BB962C8B-B14F-4D97-AF65-F5344CB8AC3E}">
        <p14:creationId xmlns:p14="http://schemas.microsoft.com/office/powerpoint/2010/main" val="3803979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18FAE-561F-410B-BC48-2C15317A82BE}"/>
              </a:ext>
            </a:extLst>
          </p:cNvPr>
          <p:cNvSpPr>
            <a:spLocks noGrp="1"/>
          </p:cNvSpPr>
          <p:nvPr>
            <p:ph type="title"/>
          </p:nvPr>
        </p:nvSpPr>
        <p:spPr>
          <a:xfrm>
            <a:off x="1852555" y="726966"/>
            <a:ext cx="8486889" cy="1559928"/>
          </a:xfrm>
        </p:spPr>
        <p:txBody>
          <a:bodyPr/>
          <a:lstStyle/>
          <a:p>
            <a:pPr marL="228600" lvl="0" indent="-228600" algn="ctr">
              <a:spcBef>
                <a:spcPts val="1000"/>
              </a:spcBef>
            </a:pPr>
            <a:r>
              <a:rPr lang="en-US" sz="2800" b="1" dirty="0">
                <a:solidFill>
                  <a:prstClr val="black"/>
                </a:solidFill>
                <a:latin typeface="Calibri" panose="020F0502020204030204"/>
                <a:ea typeface="+mn-ea"/>
                <a:cs typeface="+mn-cs"/>
              </a:rPr>
              <a:t>2. The </a:t>
            </a:r>
            <a:r>
              <a:rPr lang="en-US" sz="2800" b="1" i="1" dirty="0">
                <a:solidFill>
                  <a:prstClr val="black"/>
                </a:solidFill>
                <a:latin typeface="Calibri" panose="020F0502020204030204"/>
                <a:ea typeface="+mn-ea"/>
                <a:cs typeface="+mn-cs"/>
              </a:rPr>
              <a:t>TOEFL </a:t>
            </a:r>
            <a:r>
              <a:rPr lang="en-US" sz="2800" b="1" i="1" dirty="0" err="1">
                <a:solidFill>
                  <a:prstClr val="black"/>
                </a:solidFill>
                <a:latin typeface="Calibri" panose="020F0502020204030204"/>
                <a:ea typeface="+mn-ea"/>
                <a:cs typeface="+mn-cs"/>
              </a:rPr>
              <a:t>iBT</a:t>
            </a:r>
            <a:r>
              <a:rPr lang="en-US" sz="2800" b="1" i="1" dirty="0">
                <a:solidFill>
                  <a:prstClr val="black"/>
                </a:solidFill>
                <a:latin typeface="Calibri" panose="020F0502020204030204"/>
                <a:ea typeface="+mn-ea"/>
                <a:cs typeface="+mn-cs"/>
              </a:rPr>
              <a:t> </a:t>
            </a:r>
            <a:r>
              <a:rPr lang="en-US" sz="2800" b="1" dirty="0">
                <a:solidFill>
                  <a:prstClr val="black"/>
                </a:solidFill>
                <a:latin typeface="Calibri" panose="020F0502020204030204"/>
                <a:ea typeface="+mn-ea"/>
                <a:cs typeface="+mn-cs"/>
              </a:rPr>
              <a:t>Speaking Tasks  </a:t>
            </a:r>
            <a:br>
              <a:rPr lang="en-US" sz="2800" dirty="0">
                <a:solidFill>
                  <a:prstClr val="black"/>
                </a:solidFill>
                <a:latin typeface="Calibri" panose="020F0502020204030204"/>
                <a:ea typeface="+mn-ea"/>
                <a:cs typeface="+mn-cs"/>
              </a:rPr>
            </a:br>
            <a:endParaRPr lang="en-US" dirty="0"/>
          </a:p>
        </p:txBody>
      </p:sp>
      <p:sp>
        <p:nvSpPr>
          <p:cNvPr id="3" name="Content Placeholder 2">
            <a:extLst>
              <a:ext uri="{FF2B5EF4-FFF2-40B4-BE49-F238E27FC236}">
                <a16:creationId xmlns:a16="http://schemas.microsoft.com/office/drawing/2014/main" id="{75F0E01B-19EF-4611-863E-12ABD2836FB1}"/>
              </a:ext>
            </a:extLst>
          </p:cNvPr>
          <p:cNvSpPr>
            <a:spLocks noGrp="1"/>
          </p:cNvSpPr>
          <p:nvPr>
            <p:ph idx="1"/>
          </p:nvPr>
        </p:nvSpPr>
        <p:spPr>
          <a:xfrm>
            <a:off x="838200" y="1560199"/>
            <a:ext cx="10515600" cy="4826138"/>
          </a:xfrm>
        </p:spPr>
        <p:txBody>
          <a:bodyPr>
            <a:noAutofit/>
          </a:bodyPr>
          <a:lstStyle/>
          <a:p>
            <a:pPr marL="0" indent="0" algn="just">
              <a:buNone/>
            </a:pPr>
            <a:r>
              <a:rPr lang="en-US" dirty="0"/>
              <a:t>The </a:t>
            </a:r>
            <a:r>
              <a:rPr lang="en-US" i="1" dirty="0"/>
              <a:t>TOEFL </a:t>
            </a:r>
            <a:r>
              <a:rPr lang="en-US" i="1" dirty="0" err="1"/>
              <a:t>iBT</a:t>
            </a:r>
            <a:r>
              <a:rPr lang="en-US" i="1" dirty="0"/>
              <a:t> </a:t>
            </a:r>
            <a:r>
              <a:rPr lang="en-US" dirty="0"/>
              <a:t>Speaking section is approximately 20 min­utes long and includes six tasks. </a:t>
            </a:r>
          </a:p>
          <a:p>
            <a:pPr marL="0" lvl="0" indent="0" algn="just">
              <a:buNone/>
            </a:pPr>
            <a:r>
              <a:rPr lang="en-US" dirty="0"/>
              <a:t>The first two tasks are </a:t>
            </a:r>
            <a:r>
              <a:rPr lang="en-US" b="1" dirty="0"/>
              <a:t>independent speaking tasks </a:t>
            </a:r>
            <a:r>
              <a:rPr lang="en-US" dirty="0"/>
              <a:t>on topics familiar to you. You can respond with any idea, opinion, or expe­rience relevant to completing the task. </a:t>
            </a:r>
          </a:p>
          <a:p>
            <a:pPr marL="0" indent="0" algn="just">
              <a:buNone/>
            </a:pPr>
            <a:r>
              <a:rPr lang="en-US" dirty="0"/>
              <a:t>The remaining four tasks are </a:t>
            </a:r>
            <a:r>
              <a:rPr lang="en-US" b="1" dirty="0"/>
              <a:t>integrated tasks </a:t>
            </a:r>
            <a:r>
              <a:rPr lang="en-US" dirty="0"/>
              <a:t>where you must use more than one skill when responding. Two of the tasks require you to read, listen, and then speak in response by relating the information from the reading and listening material. The other two tasks require you to listen and then speak in response. You can take notes and use those notes when responding to the speaking tasks. </a:t>
            </a:r>
          </a:p>
        </p:txBody>
      </p:sp>
      <p:pic>
        <p:nvPicPr>
          <p:cNvPr id="4" name="Picture 3">
            <a:extLst>
              <a:ext uri="{FF2B5EF4-FFF2-40B4-BE49-F238E27FC236}">
                <a16:creationId xmlns:a16="http://schemas.microsoft.com/office/drawing/2014/main" id="{537E6929-6B30-4549-8992-9852717FA4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43430" y="235967"/>
            <a:ext cx="1592027" cy="981998"/>
          </a:xfrm>
          <a:prstGeom prst="rect">
            <a:avLst/>
          </a:prstGeom>
        </p:spPr>
      </p:pic>
    </p:spTree>
    <p:extLst>
      <p:ext uri="{BB962C8B-B14F-4D97-AF65-F5344CB8AC3E}">
        <p14:creationId xmlns:p14="http://schemas.microsoft.com/office/powerpoint/2010/main" val="31306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4AF0E-C3FC-4CAB-A6A8-35D643009594}"/>
              </a:ext>
            </a:extLst>
          </p:cNvPr>
          <p:cNvSpPr>
            <a:spLocks noGrp="1"/>
          </p:cNvSpPr>
          <p:nvPr>
            <p:ph type="title"/>
          </p:nvPr>
        </p:nvSpPr>
        <p:spPr>
          <a:xfrm>
            <a:off x="838199" y="750342"/>
            <a:ext cx="10515600" cy="1325563"/>
          </a:xfrm>
        </p:spPr>
        <p:txBody>
          <a:bodyPr>
            <a:normAutofit/>
          </a:bodyPr>
          <a:lstStyle/>
          <a:p>
            <a:pPr algn="ctr"/>
            <a:r>
              <a:rPr lang="en-US" sz="3200" b="1" dirty="0">
                <a:latin typeface="+mn-lt"/>
              </a:rPr>
              <a:t>Independent Speaking Tasks</a:t>
            </a:r>
          </a:p>
        </p:txBody>
      </p:sp>
      <p:graphicFrame>
        <p:nvGraphicFramePr>
          <p:cNvPr id="3" name="Table 2">
            <a:extLst>
              <a:ext uri="{FF2B5EF4-FFF2-40B4-BE49-F238E27FC236}">
                <a16:creationId xmlns:a16="http://schemas.microsoft.com/office/drawing/2014/main" id="{C0672163-9E93-4CC9-83C2-C50683721821}"/>
              </a:ext>
            </a:extLst>
          </p:cNvPr>
          <p:cNvGraphicFramePr>
            <a:graphicFrameLocks noGrp="1"/>
          </p:cNvGraphicFramePr>
          <p:nvPr>
            <p:extLst>
              <p:ext uri="{D42A27DB-BD31-4B8C-83A1-F6EECF244321}">
                <p14:modId xmlns:p14="http://schemas.microsoft.com/office/powerpoint/2010/main" val="419990994"/>
              </p:ext>
            </p:extLst>
          </p:nvPr>
        </p:nvGraphicFramePr>
        <p:xfrm>
          <a:off x="974557" y="1904123"/>
          <a:ext cx="10242885" cy="3861499"/>
        </p:xfrm>
        <a:graphic>
          <a:graphicData uri="http://schemas.openxmlformats.org/drawingml/2006/table">
            <a:tbl>
              <a:tblPr firstRow="1" firstCol="1" bandRow="1">
                <a:tableStyleId>{5C22544A-7EE6-4342-B048-85BDC9FD1C3A}</a:tableStyleId>
              </a:tblPr>
              <a:tblGrid>
                <a:gridCol w="1612232">
                  <a:extLst>
                    <a:ext uri="{9D8B030D-6E8A-4147-A177-3AD203B41FA5}">
                      <a16:colId xmlns:a16="http://schemas.microsoft.com/office/drawing/2014/main" val="2921251015"/>
                    </a:ext>
                  </a:extLst>
                </a:gridCol>
                <a:gridCol w="5185611">
                  <a:extLst>
                    <a:ext uri="{9D8B030D-6E8A-4147-A177-3AD203B41FA5}">
                      <a16:colId xmlns:a16="http://schemas.microsoft.com/office/drawing/2014/main" val="4267605026"/>
                    </a:ext>
                  </a:extLst>
                </a:gridCol>
                <a:gridCol w="3445042">
                  <a:extLst>
                    <a:ext uri="{9D8B030D-6E8A-4147-A177-3AD203B41FA5}">
                      <a16:colId xmlns:a16="http://schemas.microsoft.com/office/drawing/2014/main" val="1162437241"/>
                    </a:ext>
                  </a:extLst>
                </a:gridCol>
              </a:tblGrid>
              <a:tr h="305845">
                <a:tc>
                  <a:txBody>
                    <a:bodyPr/>
                    <a:lstStyle/>
                    <a:p>
                      <a:pPr marL="0" marR="0" algn="l">
                        <a:lnSpc>
                          <a:spcPct val="107000"/>
                        </a:lnSpc>
                        <a:spcBef>
                          <a:spcPts val="0"/>
                        </a:spcBef>
                        <a:spcAft>
                          <a:spcPts val="0"/>
                        </a:spcAft>
                      </a:pPr>
                      <a:r>
                        <a:rPr lang="en-US" sz="2400" dirty="0">
                          <a:effectLst/>
                        </a:rPr>
                        <a:t>Task Type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400">
                          <a:effectLst/>
                        </a:rPr>
                        <a:t>Task Description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400" dirty="0">
                          <a:effectLst/>
                        </a:rPr>
                        <a:t>Timing</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52894753"/>
                  </a:ext>
                </a:extLst>
              </a:tr>
              <a:tr h="1769806">
                <a:tc>
                  <a:txBody>
                    <a:bodyPr/>
                    <a:lstStyle/>
                    <a:p>
                      <a:pPr marL="0" marR="0">
                        <a:lnSpc>
                          <a:spcPct val="107000"/>
                        </a:lnSpc>
                        <a:spcBef>
                          <a:spcPts val="0"/>
                        </a:spcBef>
                        <a:spcAft>
                          <a:spcPts val="0"/>
                        </a:spcAft>
                      </a:pPr>
                      <a:r>
                        <a:rPr lang="en-US" sz="2400" dirty="0">
                          <a:effectLst/>
                        </a:rPr>
                        <a:t>Personal Preference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dirty="0">
                          <a:effectLst/>
                        </a:rPr>
                        <a:t>This question asks the test taker to express and defend a personal choice from a given category (e.g.: important people, places, events, or activities that the test taker enjoys.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dirty="0">
                          <a:effectLst/>
                        </a:rPr>
                        <a:t>Prep time: 15 secs Response time: 45 secs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47285283"/>
                  </a:ext>
                </a:extLst>
              </a:tr>
              <a:tr h="1266003">
                <a:tc>
                  <a:txBody>
                    <a:bodyPr/>
                    <a:lstStyle/>
                    <a:p>
                      <a:pPr marL="0" marR="0">
                        <a:lnSpc>
                          <a:spcPct val="107000"/>
                        </a:lnSpc>
                        <a:spcBef>
                          <a:spcPts val="0"/>
                        </a:spcBef>
                        <a:spcAft>
                          <a:spcPts val="0"/>
                        </a:spcAft>
                      </a:pPr>
                      <a:r>
                        <a:rPr lang="en-US" sz="2400" dirty="0">
                          <a:effectLst/>
                        </a:rPr>
                        <a:t>Choice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dirty="0">
                          <a:effectLst/>
                        </a:rPr>
                        <a:t>This question asks the test taker to make and defend a personal choice between two contrasting behaviors or courses of action.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dirty="0">
                          <a:effectLst/>
                        </a:rPr>
                        <a:t>Preparation time: 15secs Response time: 45 secs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5828964"/>
                  </a:ext>
                </a:extLst>
              </a:tr>
            </a:tbl>
          </a:graphicData>
        </a:graphic>
      </p:graphicFrame>
      <p:pic>
        <p:nvPicPr>
          <p:cNvPr id="4" name="Picture 3">
            <a:extLst>
              <a:ext uri="{FF2B5EF4-FFF2-40B4-BE49-F238E27FC236}">
                <a16:creationId xmlns:a16="http://schemas.microsoft.com/office/drawing/2014/main" id="{0ABED2E7-A04B-4AE7-B61D-65CA61B349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71240" y="431126"/>
            <a:ext cx="1592027" cy="981998"/>
          </a:xfrm>
          <a:prstGeom prst="rect">
            <a:avLst/>
          </a:prstGeom>
        </p:spPr>
      </p:pic>
    </p:spTree>
    <p:extLst>
      <p:ext uri="{BB962C8B-B14F-4D97-AF65-F5344CB8AC3E}">
        <p14:creationId xmlns:p14="http://schemas.microsoft.com/office/powerpoint/2010/main" val="59399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4AF0E-C3FC-4CAB-A6A8-35D643009594}"/>
              </a:ext>
            </a:extLst>
          </p:cNvPr>
          <p:cNvSpPr>
            <a:spLocks noGrp="1"/>
          </p:cNvSpPr>
          <p:nvPr>
            <p:ph type="title"/>
          </p:nvPr>
        </p:nvSpPr>
        <p:spPr>
          <a:xfrm>
            <a:off x="701841" y="1073514"/>
            <a:ext cx="10515600" cy="1325563"/>
          </a:xfrm>
        </p:spPr>
        <p:txBody>
          <a:bodyPr>
            <a:normAutofit/>
          </a:bodyPr>
          <a:lstStyle/>
          <a:p>
            <a:pPr algn="ctr"/>
            <a:r>
              <a:rPr lang="en-US" sz="3200" b="1" dirty="0">
                <a:latin typeface="+mn-lt"/>
              </a:rPr>
              <a:t>Integrated Speaking Tasks: Read/Listen/Speak (1)</a:t>
            </a:r>
          </a:p>
        </p:txBody>
      </p:sp>
      <p:graphicFrame>
        <p:nvGraphicFramePr>
          <p:cNvPr id="3" name="Table 2">
            <a:extLst>
              <a:ext uri="{FF2B5EF4-FFF2-40B4-BE49-F238E27FC236}">
                <a16:creationId xmlns:a16="http://schemas.microsoft.com/office/drawing/2014/main" id="{C0672163-9E93-4CC9-83C2-C50683721821}"/>
              </a:ext>
            </a:extLst>
          </p:cNvPr>
          <p:cNvGraphicFramePr>
            <a:graphicFrameLocks noGrp="1"/>
          </p:cNvGraphicFramePr>
          <p:nvPr>
            <p:extLst>
              <p:ext uri="{D42A27DB-BD31-4B8C-83A1-F6EECF244321}">
                <p14:modId xmlns:p14="http://schemas.microsoft.com/office/powerpoint/2010/main" val="1175999219"/>
              </p:ext>
            </p:extLst>
          </p:nvPr>
        </p:nvGraphicFramePr>
        <p:xfrm>
          <a:off x="974556" y="2180112"/>
          <a:ext cx="10242885" cy="3747072"/>
        </p:xfrm>
        <a:graphic>
          <a:graphicData uri="http://schemas.openxmlformats.org/drawingml/2006/table">
            <a:tbl>
              <a:tblPr firstRow="1" firstCol="1" bandRow="1">
                <a:tableStyleId>{5C22544A-7EE6-4342-B048-85BDC9FD1C3A}</a:tableStyleId>
              </a:tblPr>
              <a:tblGrid>
                <a:gridCol w="1443791">
                  <a:extLst>
                    <a:ext uri="{9D8B030D-6E8A-4147-A177-3AD203B41FA5}">
                      <a16:colId xmlns:a16="http://schemas.microsoft.com/office/drawing/2014/main" val="2921251015"/>
                    </a:ext>
                  </a:extLst>
                </a:gridCol>
                <a:gridCol w="5690936">
                  <a:extLst>
                    <a:ext uri="{9D8B030D-6E8A-4147-A177-3AD203B41FA5}">
                      <a16:colId xmlns:a16="http://schemas.microsoft.com/office/drawing/2014/main" val="4267605026"/>
                    </a:ext>
                  </a:extLst>
                </a:gridCol>
                <a:gridCol w="3108158">
                  <a:extLst>
                    <a:ext uri="{9D8B030D-6E8A-4147-A177-3AD203B41FA5}">
                      <a16:colId xmlns:a16="http://schemas.microsoft.com/office/drawing/2014/main" val="1162437241"/>
                    </a:ext>
                  </a:extLst>
                </a:gridCol>
              </a:tblGrid>
              <a:tr h="305845">
                <a:tc>
                  <a:txBody>
                    <a:bodyPr/>
                    <a:lstStyle/>
                    <a:p>
                      <a:pPr marL="0" marR="0" algn="l">
                        <a:lnSpc>
                          <a:spcPct val="107000"/>
                        </a:lnSpc>
                        <a:spcBef>
                          <a:spcPts val="0"/>
                        </a:spcBef>
                        <a:spcAft>
                          <a:spcPts val="0"/>
                        </a:spcAft>
                      </a:pPr>
                      <a:r>
                        <a:rPr lang="en-US" sz="2400" dirty="0">
                          <a:effectLst/>
                        </a:rPr>
                        <a:t>Task Type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400">
                          <a:effectLst/>
                        </a:rPr>
                        <a:t>Task Description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400" dirty="0">
                          <a:effectLst/>
                        </a:rPr>
                        <a:t>Timing</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52894753"/>
                  </a:ext>
                </a:extLst>
              </a:tr>
              <a:tr h="1769806">
                <a:tc>
                  <a:txBody>
                    <a:bodyPr/>
                    <a:lstStyle/>
                    <a:p>
                      <a:pPr marL="0" marR="0">
                        <a:lnSpc>
                          <a:spcPct val="107000"/>
                        </a:lnSpc>
                        <a:spcBef>
                          <a:spcPts val="0"/>
                        </a:spcBef>
                        <a:spcAft>
                          <a:spcPts val="0"/>
                        </a:spcAft>
                      </a:pPr>
                      <a:r>
                        <a:rPr lang="en-US" sz="2400" dirty="0">
                          <a:effectLst/>
                        </a:rPr>
                        <a:t>Campus Situation: (Fit and Explain)</a:t>
                      </a:r>
                    </a:p>
                  </a:txBody>
                  <a:tcPr marL="68580" marR="68580" marT="0" marB="0"/>
                </a:tc>
                <a:tc>
                  <a:txBody>
                    <a:bodyPr/>
                    <a:lstStyle/>
                    <a:p>
                      <a:pPr marL="0" marR="0">
                        <a:lnSpc>
                          <a:spcPct val="107000"/>
                        </a:lnSpc>
                        <a:spcBef>
                          <a:spcPts val="0"/>
                        </a:spcBef>
                        <a:spcAft>
                          <a:spcPts val="0"/>
                        </a:spcAft>
                      </a:pPr>
                      <a:r>
                        <a:rPr lang="en-US" sz="2600" dirty="0">
                          <a:effectLst/>
                        </a:rPr>
                        <a:t>• A reading passage (80–110 words) presents a campus-related issue.</a:t>
                      </a:r>
                    </a:p>
                    <a:p>
                      <a:pPr marL="0" marR="0">
                        <a:lnSpc>
                          <a:spcPct val="107000"/>
                        </a:lnSpc>
                        <a:spcBef>
                          <a:spcPts val="0"/>
                        </a:spcBef>
                        <a:spcAft>
                          <a:spcPts val="0"/>
                        </a:spcAft>
                      </a:pPr>
                      <a:r>
                        <a:rPr lang="en-US" sz="2600" dirty="0">
                          <a:effectLst/>
                        </a:rPr>
                        <a:t>• A listening passage (60–80 seconds) comments on the issue in the reading passage.</a:t>
                      </a:r>
                    </a:p>
                    <a:p>
                      <a:pPr marL="0" marR="0">
                        <a:lnSpc>
                          <a:spcPct val="107000"/>
                        </a:lnSpc>
                        <a:spcBef>
                          <a:spcPts val="0"/>
                        </a:spcBef>
                        <a:spcAft>
                          <a:spcPts val="0"/>
                        </a:spcAft>
                      </a:pPr>
                      <a:r>
                        <a:rPr lang="en-US" sz="2600" dirty="0">
                          <a:effectLst/>
                        </a:rPr>
                        <a:t>• The question asks the test taker to summarize the speaker’s opinion within the context of the reading passage.</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600" dirty="0">
                          <a:effectLst/>
                        </a:rPr>
                        <a:t>Prep time: 30 secs Response time: 60 secs</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47285283"/>
                  </a:ext>
                </a:extLst>
              </a:tr>
            </a:tbl>
          </a:graphicData>
        </a:graphic>
      </p:graphicFrame>
      <p:pic>
        <p:nvPicPr>
          <p:cNvPr id="4" name="Picture 3">
            <a:extLst>
              <a:ext uri="{FF2B5EF4-FFF2-40B4-BE49-F238E27FC236}">
                <a16:creationId xmlns:a16="http://schemas.microsoft.com/office/drawing/2014/main" id="{0ABED2E7-A04B-4AE7-B61D-65CA61B349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71240" y="431126"/>
            <a:ext cx="1592027" cy="981998"/>
          </a:xfrm>
          <a:prstGeom prst="rect">
            <a:avLst/>
          </a:prstGeom>
        </p:spPr>
      </p:pic>
    </p:spTree>
    <p:extLst>
      <p:ext uri="{BB962C8B-B14F-4D97-AF65-F5344CB8AC3E}">
        <p14:creationId xmlns:p14="http://schemas.microsoft.com/office/powerpoint/2010/main" val="251105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4AF0E-C3FC-4CAB-A6A8-35D643009594}"/>
              </a:ext>
            </a:extLst>
          </p:cNvPr>
          <p:cNvSpPr>
            <a:spLocks noGrp="1"/>
          </p:cNvSpPr>
          <p:nvPr>
            <p:ph type="title"/>
          </p:nvPr>
        </p:nvSpPr>
        <p:spPr>
          <a:xfrm>
            <a:off x="838199" y="750342"/>
            <a:ext cx="10515600" cy="1325563"/>
          </a:xfrm>
        </p:spPr>
        <p:txBody>
          <a:bodyPr>
            <a:normAutofit/>
          </a:bodyPr>
          <a:lstStyle/>
          <a:p>
            <a:pPr algn="ctr"/>
            <a:r>
              <a:rPr lang="en-US" sz="3200" b="1" dirty="0">
                <a:latin typeface="+mn-lt"/>
              </a:rPr>
              <a:t>Integrated Speaking Tasks: Read/Listen/Speak (2)</a:t>
            </a:r>
          </a:p>
        </p:txBody>
      </p:sp>
      <p:graphicFrame>
        <p:nvGraphicFramePr>
          <p:cNvPr id="3" name="Table 2">
            <a:extLst>
              <a:ext uri="{FF2B5EF4-FFF2-40B4-BE49-F238E27FC236}">
                <a16:creationId xmlns:a16="http://schemas.microsoft.com/office/drawing/2014/main" id="{C0672163-9E93-4CC9-83C2-C50683721821}"/>
              </a:ext>
            </a:extLst>
          </p:cNvPr>
          <p:cNvGraphicFramePr>
            <a:graphicFrameLocks noGrp="1"/>
          </p:cNvGraphicFramePr>
          <p:nvPr>
            <p:extLst>
              <p:ext uri="{D42A27DB-BD31-4B8C-83A1-F6EECF244321}">
                <p14:modId xmlns:p14="http://schemas.microsoft.com/office/powerpoint/2010/main" val="3989679660"/>
              </p:ext>
            </p:extLst>
          </p:nvPr>
        </p:nvGraphicFramePr>
        <p:xfrm>
          <a:off x="974557" y="1904123"/>
          <a:ext cx="10242885" cy="4661535"/>
        </p:xfrm>
        <a:graphic>
          <a:graphicData uri="http://schemas.openxmlformats.org/drawingml/2006/table">
            <a:tbl>
              <a:tblPr firstRow="1" firstCol="1" bandRow="1">
                <a:tableStyleId>{5C22544A-7EE6-4342-B048-85BDC9FD1C3A}</a:tableStyleId>
              </a:tblPr>
              <a:tblGrid>
                <a:gridCol w="1395664">
                  <a:extLst>
                    <a:ext uri="{9D8B030D-6E8A-4147-A177-3AD203B41FA5}">
                      <a16:colId xmlns:a16="http://schemas.microsoft.com/office/drawing/2014/main" val="2921251015"/>
                    </a:ext>
                  </a:extLst>
                </a:gridCol>
                <a:gridCol w="5739063">
                  <a:extLst>
                    <a:ext uri="{9D8B030D-6E8A-4147-A177-3AD203B41FA5}">
                      <a16:colId xmlns:a16="http://schemas.microsoft.com/office/drawing/2014/main" val="4267605026"/>
                    </a:ext>
                  </a:extLst>
                </a:gridCol>
                <a:gridCol w="3108158">
                  <a:extLst>
                    <a:ext uri="{9D8B030D-6E8A-4147-A177-3AD203B41FA5}">
                      <a16:colId xmlns:a16="http://schemas.microsoft.com/office/drawing/2014/main" val="1162437241"/>
                    </a:ext>
                  </a:extLst>
                </a:gridCol>
              </a:tblGrid>
              <a:tr h="305845">
                <a:tc>
                  <a:txBody>
                    <a:bodyPr/>
                    <a:lstStyle/>
                    <a:p>
                      <a:pPr marL="0" marR="0" algn="l">
                        <a:lnSpc>
                          <a:spcPct val="107000"/>
                        </a:lnSpc>
                        <a:spcBef>
                          <a:spcPts val="0"/>
                        </a:spcBef>
                        <a:spcAft>
                          <a:spcPts val="0"/>
                        </a:spcAft>
                      </a:pPr>
                      <a:r>
                        <a:rPr lang="en-US" sz="2400" dirty="0">
                          <a:effectLst/>
                        </a:rPr>
                        <a:t>Task Type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400">
                          <a:effectLst/>
                        </a:rPr>
                        <a:t>Task Description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400" dirty="0">
                          <a:effectLst/>
                        </a:rPr>
                        <a:t>Timing</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52894753"/>
                  </a:ext>
                </a:extLst>
              </a:tr>
              <a:tr h="0">
                <a:tc>
                  <a:txBody>
                    <a:bodyPr/>
                    <a:lstStyle/>
                    <a:p>
                      <a:pPr marL="0" marR="0">
                        <a:lnSpc>
                          <a:spcPct val="107000"/>
                        </a:lnSpc>
                        <a:spcBef>
                          <a:spcPts val="0"/>
                        </a:spcBef>
                        <a:spcAft>
                          <a:spcPts val="0"/>
                        </a:spcAft>
                      </a:pPr>
                      <a:r>
                        <a:rPr lang="en-US" sz="2400" dirty="0">
                          <a:effectLst/>
                        </a:rPr>
                        <a:t>Academic Course: (Topic: General/Specific)</a:t>
                      </a:r>
                    </a:p>
                  </a:txBody>
                  <a:tcPr marL="68580" marR="68580" marT="0" marB="0"/>
                </a:tc>
                <a:tc>
                  <a:txBody>
                    <a:bodyPr/>
                    <a:lstStyle/>
                    <a:p>
                      <a:pPr marL="0" marR="0">
                        <a:lnSpc>
                          <a:spcPct val="107000"/>
                        </a:lnSpc>
                        <a:spcBef>
                          <a:spcPts val="0"/>
                        </a:spcBef>
                        <a:spcAft>
                          <a:spcPts val="0"/>
                        </a:spcAft>
                      </a:pPr>
                      <a:r>
                        <a:rPr lang="en-US" sz="2400" dirty="0">
                          <a:effectLst/>
                        </a:rPr>
                        <a:t>• A reading passage (80–110 words) broadly defines a term, process or idea from an academic subject.</a:t>
                      </a:r>
                    </a:p>
                    <a:p>
                      <a:pPr marL="0" marR="0">
                        <a:lnSpc>
                          <a:spcPct val="107000"/>
                        </a:lnSpc>
                        <a:spcBef>
                          <a:spcPts val="0"/>
                        </a:spcBef>
                        <a:spcAft>
                          <a:spcPts val="0"/>
                        </a:spcAft>
                      </a:pPr>
                      <a:r>
                        <a:rPr lang="en-US" sz="2400" dirty="0">
                          <a:effectLst/>
                        </a:rPr>
                        <a:t>• An excerpt from a lecture (60–90 secs) provides examples and specific information to illustrate the term, process, or idea from the reading passage.</a:t>
                      </a:r>
                    </a:p>
                    <a:p>
                      <a:pPr marL="0" marR="0">
                        <a:lnSpc>
                          <a:spcPct val="107000"/>
                        </a:lnSpc>
                        <a:spcBef>
                          <a:spcPts val="0"/>
                        </a:spcBef>
                        <a:spcAft>
                          <a:spcPts val="0"/>
                        </a:spcAft>
                      </a:pPr>
                      <a:r>
                        <a:rPr lang="en-US" sz="2400" dirty="0">
                          <a:effectLst/>
                        </a:rPr>
                        <a:t>• The question asks the test taker to combine and convey important information from the reading passage and the lecture excerpt.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dirty="0">
                          <a:effectLst/>
                        </a:rPr>
                        <a:t>Prep time: 30 secs Response time: 60 secs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47285283"/>
                  </a:ext>
                </a:extLst>
              </a:tr>
            </a:tbl>
          </a:graphicData>
        </a:graphic>
      </p:graphicFrame>
      <p:pic>
        <p:nvPicPr>
          <p:cNvPr id="4" name="Picture 3">
            <a:extLst>
              <a:ext uri="{FF2B5EF4-FFF2-40B4-BE49-F238E27FC236}">
                <a16:creationId xmlns:a16="http://schemas.microsoft.com/office/drawing/2014/main" id="{0ABED2E7-A04B-4AE7-B61D-65CA61B349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61772" y="292342"/>
            <a:ext cx="1592027" cy="981998"/>
          </a:xfrm>
          <a:prstGeom prst="rect">
            <a:avLst/>
          </a:prstGeom>
        </p:spPr>
      </p:pic>
    </p:spTree>
    <p:extLst>
      <p:ext uri="{BB962C8B-B14F-4D97-AF65-F5344CB8AC3E}">
        <p14:creationId xmlns:p14="http://schemas.microsoft.com/office/powerpoint/2010/main" val="3993310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4AF0E-C3FC-4CAB-A6A8-35D643009594}"/>
              </a:ext>
            </a:extLst>
          </p:cNvPr>
          <p:cNvSpPr>
            <a:spLocks noGrp="1"/>
          </p:cNvSpPr>
          <p:nvPr>
            <p:ph type="title"/>
          </p:nvPr>
        </p:nvSpPr>
        <p:spPr>
          <a:xfrm>
            <a:off x="838199" y="826916"/>
            <a:ext cx="10515600" cy="1325563"/>
          </a:xfrm>
        </p:spPr>
        <p:txBody>
          <a:bodyPr>
            <a:normAutofit/>
          </a:bodyPr>
          <a:lstStyle/>
          <a:p>
            <a:pPr algn="ctr"/>
            <a:r>
              <a:rPr lang="en-US" sz="3200" b="1" dirty="0">
                <a:latin typeface="+mn-lt"/>
              </a:rPr>
              <a:t>Integrated Speaking Tasks: Listen/Speak (1)</a:t>
            </a:r>
          </a:p>
        </p:txBody>
      </p:sp>
      <p:graphicFrame>
        <p:nvGraphicFramePr>
          <p:cNvPr id="3" name="Table 2">
            <a:extLst>
              <a:ext uri="{FF2B5EF4-FFF2-40B4-BE49-F238E27FC236}">
                <a16:creationId xmlns:a16="http://schemas.microsoft.com/office/drawing/2014/main" id="{C0672163-9E93-4CC9-83C2-C50683721821}"/>
              </a:ext>
            </a:extLst>
          </p:cNvPr>
          <p:cNvGraphicFramePr>
            <a:graphicFrameLocks noGrp="1"/>
          </p:cNvGraphicFramePr>
          <p:nvPr>
            <p:extLst>
              <p:ext uri="{D42A27DB-BD31-4B8C-83A1-F6EECF244321}">
                <p14:modId xmlns:p14="http://schemas.microsoft.com/office/powerpoint/2010/main" val="1146940239"/>
              </p:ext>
            </p:extLst>
          </p:nvPr>
        </p:nvGraphicFramePr>
        <p:xfrm>
          <a:off x="974557" y="1904123"/>
          <a:ext cx="10242885" cy="3487484"/>
        </p:xfrm>
        <a:graphic>
          <a:graphicData uri="http://schemas.openxmlformats.org/drawingml/2006/table">
            <a:tbl>
              <a:tblPr firstRow="1" firstCol="1" bandRow="1">
                <a:tableStyleId>{5C22544A-7EE6-4342-B048-85BDC9FD1C3A}</a:tableStyleId>
              </a:tblPr>
              <a:tblGrid>
                <a:gridCol w="1431759">
                  <a:extLst>
                    <a:ext uri="{9D8B030D-6E8A-4147-A177-3AD203B41FA5}">
                      <a16:colId xmlns:a16="http://schemas.microsoft.com/office/drawing/2014/main" val="2921251015"/>
                    </a:ext>
                  </a:extLst>
                </a:gridCol>
                <a:gridCol w="5823284">
                  <a:extLst>
                    <a:ext uri="{9D8B030D-6E8A-4147-A177-3AD203B41FA5}">
                      <a16:colId xmlns:a16="http://schemas.microsoft.com/office/drawing/2014/main" val="4267605026"/>
                    </a:ext>
                  </a:extLst>
                </a:gridCol>
                <a:gridCol w="2987842">
                  <a:extLst>
                    <a:ext uri="{9D8B030D-6E8A-4147-A177-3AD203B41FA5}">
                      <a16:colId xmlns:a16="http://schemas.microsoft.com/office/drawing/2014/main" val="1162437241"/>
                    </a:ext>
                  </a:extLst>
                </a:gridCol>
              </a:tblGrid>
              <a:tr h="305845">
                <a:tc>
                  <a:txBody>
                    <a:bodyPr/>
                    <a:lstStyle/>
                    <a:p>
                      <a:pPr marL="0" marR="0" algn="l">
                        <a:lnSpc>
                          <a:spcPct val="107000"/>
                        </a:lnSpc>
                        <a:spcBef>
                          <a:spcPts val="0"/>
                        </a:spcBef>
                        <a:spcAft>
                          <a:spcPts val="0"/>
                        </a:spcAft>
                      </a:pPr>
                      <a:r>
                        <a:rPr lang="en-US" sz="2400" dirty="0">
                          <a:effectLst/>
                        </a:rPr>
                        <a:t>Task Type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400">
                          <a:effectLst/>
                        </a:rPr>
                        <a:t>Task Description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400" dirty="0">
                          <a:effectLst/>
                        </a:rPr>
                        <a:t>Timing</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52894753"/>
                  </a:ext>
                </a:extLst>
              </a:tr>
              <a:tr h="1769806">
                <a:tc>
                  <a:txBody>
                    <a:bodyPr/>
                    <a:lstStyle/>
                    <a:p>
                      <a:pPr marL="0" marR="0">
                        <a:lnSpc>
                          <a:spcPct val="107000"/>
                        </a:lnSpc>
                        <a:spcBef>
                          <a:spcPts val="0"/>
                        </a:spcBef>
                        <a:spcAft>
                          <a:spcPts val="0"/>
                        </a:spcAft>
                      </a:pPr>
                      <a:r>
                        <a:rPr lang="en-US" sz="2400" dirty="0">
                          <a:effectLst/>
                        </a:rPr>
                        <a:t>Campus Situation:</a:t>
                      </a:r>
                    </a:p>
                    <a:p>
                      <a:pPr marL="0" marR="0">
                        <a:lnSpc>
                          <a:spcPct val="107000"/>
                        </a:lnSpc>
                        <a:spcBef>
                          <a:spcPts val="0"/>
                        </a:spcBef>
                        <a:spcAft>
                          <a:spcPts val="0"/>
                        </a:spcAft>
                      </a:pPr>
                      <a:r>
                        <a:rPr lang="en-US" sz="2400" dirty="0">
                          <a:effectLst/>
                        </a:rPr>
                        <a:t>(Topic: Problem/Solution)</a:t>
                      </a:r>
                    </a:p>
                  </a:txBody>
                  <a:tcPr marL="68580" marR="68580" marT="0" marB="0"/>
                </a:tc>
                <a:tc>
                  <a:txBody>
                    <a:bodyPr/>
                    <a:lstStyle/>
                    <a:p>
                      <a:pPr marL="342900" marR="0" indent="-342900" algn="l" defTabSz="914400" rtl="0" eaLnBrk="1" latinLnBrk="0" hangingPunct="1">
                        <a:lnSpc>
                          <a:spcPct val="107000"/>
                        </a:lnSpc>
                        <a:spcBef>
                          <a:spcPts val="0"/>
                        </a:spcBef>
                        <a:spcAft>
                          <a:spcPts val="0"/>
                        </a:spcAft>
                        <a:buFont typeface="Arial" panose="020B0604020202020204" pitchFamily="34" charset="0"/>
                        <a:buChar char="•"/>
                      </a:pPr>
                      <a:r>
                        <a:rPr lang="en-US" sz="2400" kern="1200" dirty="0">
                          <a:solidFill>
                            <a:schemeClr val="dk1"/>
                          </a:solidFill>
                          <a:effectLst/>
                          <a:latin typeface="+mn-lt"/>
                          <a:ea typeface="+mn-ea"/>
                          <a:cs typeface="+mn-cs"/>
                        </a:rPr>
                        <a:t>The listening passage (60–90 seconds) is a conversation about a student-related problem and two possible solutions. </a:t>
                      </a:r>
                    </a:p>
                    <a:p>
                      <a:pPr marL="342900" marR="0" indent="-342900" algn="l" defTabSz="914400" rtl="0" eaLnBrk="1" latinLnBrk="0" hangingPunct="1">
                        <a:lnSpc>
                          <a:spcPct val="107000"/>
                        </a:lnSpc>
                        <a:spcBef>
                          <a:spcPts val="0"/>
                        </a:spcBef>
                        <a:spcAft>
                          <a:spcPts val="0"/>
                        </a:spcAft>
                        <a:buFont typeface="Arial" panose="020B0604020202020204" pitchFamily="34" charset="0"/>
                        <a:buChar char="•"/>
                      </a:pPr>
                      <a:r>
                        <a:rPr lang="en-US" sz="2400" kern="1200" dirty="0">
                          <a:solidFill>
                            <a:schemeClr val="dk1"/>
                          </a:solidFill>
                          <a:effectLst/>
                          <a:latin typeface="+mn-lt"/>
                          <a:ea typeface="+mn-ea"/>
                          <a:cs typeface="+mn-cs"/>
                        </a:rPr>
                        <a:t>The question asks the test taker to demonstrate an understanding of the problem and to express an opinion about solving the problem. </a:t>
                      </a:r>
                    </a:p>
                    <a:p>
                      <a:pPr marL="0" marR="0">
                        <a:lnSpc>
                          <a:spcPct val="107000"/>
                        </a:lnSpc>
                        <a:spcBef>
                          <a:spcPts val="0"/>
                        </a:spcBef>
                        <a:spcAft>
                          <a:spcPts val="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dirty="0">
                          <a:effectLst/>
                        </a:rPr>
                        <a:t>Prep time: 20 secs Response time: 60 secs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47285283"/>
                  </a:ext>
                </a:extLst>
              </a:tr>
            </a:tbl>
          </a:graphicData>
        </a:graphic>
      </p:graphicFrame>
      <p:pic>
        <p:nvPicPr>
          <p:cNvPr id="4" name="Picture 3">
            <a:extLst>
              <a:ext uri="{FF2B5EF4-FFF2-40B4-BE49-F238E27FC236}">
                <a16:creationId xmlns:a16="http://schemas.microsoft.com/office/drawing/2014/main" id="{0ABED2E7-A04B-4AE7-B61D-65CA61B349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90110" y="383522"/>
            <a:ext cx="1592027" cy="981998"/>
          </a:xfrm>
          <a:prstGeom prst="rect">
            <a:avLst/>
          </a:prstGeom>
        </p:spPr>
      </p:pic>
    </p:spTree>
    <p:extLst>
      <p:ext uri="{BB962C8B-B14F-4D97-AF65-F5344CB8AC3E}">
        <p14:creationId xmlns:p14="http://schemas.microsoft.com/office/powerpoint/2010/main" val="1681268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4AF0E-C3FC-4CAB-A6A8-35D643009594}"/>
              </a:ext>
            </a:extLst>
          </p:cNvPr>
          <p:cNvSpPr>
            <a:spLocks noGrp="1"/>
          </p:cNvSpPr>
          <p:nvPr>
            <p:ph type="title"/>
          </p:nvPr>
        </p:nvSpPr>
        <p:spPr>
          <a:xfrm>
            <a:off x="838199" y="826916"/>
            <a:ext cx="10515600" cy="1325563"/>
          </a:xfrm>
        </p:spPr>
        <p:txBody>
          <a:bodyPr>
            <a:normAutofit/>
          </a:bodyPr>
          <a:lstStyle/>
          <a:p>
            <a:pPr algn="ctr"/>
            <a:r>
              <a:rPr lang="en-US" sz="3200" b="1" dirty="0">
                <a:latin typeface="+mn-lt"/>
              </a:rPr>
              <a:t>Integrated Speaking Tasks: Listen/Speak (2)</a:t>
            </a:r>
          </a:p>
        </p:txBody>
      </p:sp>
      <p:graphicFrame>
        <p:nvGraphicFramePr>
          <p:cNvPr id="3" name="Table 2">
            <a:extLst>
              <a:ext uri="{FF2B5EF4-FFF2-40B4-BE49-F238E27FC236}">
                <a16:creationId xmlns:a16="http://schemas.microsoft.com/office/drawing/2014/main" id="{C0672163-9E93-4CC9-83C2-C50683721821}"/>
              </a:ext>
            </a:extLst>
          </p:cNvPr>
          <p:cNvGraphicFramePr>
            <a:graphicFrameLocks noGrp="1"/>
          </p:cNvGraphicFramePr>
          <p:nvPr>
            <p:extLst>
              <p:ext uri="{D42A27DB-BD31-4B8C-83A1-F6EECF244321}">
                <p14:modId xmlns:p14="http://schemas.microsoft.com/office/powerpoint/2010/main" val="810371328"/>
              </p:ext>
            </p:extLst>
          </p:nvPr>
        </p:nvGraphicFramePr>
        <p:xfrm>
          <a:off x="974557" y="1904123"/>
          <a:ext cx="10242885" cy="4270185"/>
        </p:xfrm>
        <a:graphic>
          <a:graphicData uri="http://schemas.openxmlformats.org/drawingml/2006/table">
            <a:tbl>
              <a:tblPr firstRow="1" firstCol="1" bandRow="1">
                <a:tableStyleId>{5C22544A-7EE6-4342-B048-85BDC9FD1C3A}</a:tableStyleId>
              </a:tblPr>
              <a:tblGrid>
                <a:gridCol w="1503948">
                  <a:extLst>
                    <a:ext uri="{9D8B030D-6E8A-4147-A177-3AD203B41FA5}">
                      <a16:colId xmlns:a16="http://schemas.microsoft.com/office/drawing/2014/main" val="2921251015"/>
                    </a:ext>
                  </a:extLst>
                </a:gridCol>
                <a:gridCol w="5630779">
                  <a:extLst>
                    <a:ext uri="{9D8B030D-6E8A-4147-A177-3AD203B41FA5}">
                      <a16:colId xmlns:a16="http://schemas.microsoft.com/office/drawing/2014/main" val="4267605026"/>
                    </a:ext>
                  </a:extLst>
                </a:gridCol>
                <a:gridCol w="3108158">
                  <a:extLst>
                    <a:ext uri="{9D8B030D-6E8A-4147-A177-3AD203B41FA5}">
                      <a16:colId xmlns:a16="http://schemas.microsoft.com/office/drawing/2014/main" val="1162437241"/>
                    </a:ext>
                  </a:extLst>
                </a:gridCol>
              </a:tblGrid>
              <a:tr h="305845">
                <a:tc>
                  <a:txBody>
                    <a:bodyPr/>
                    <a:lstStyle/>
                    <a:p>
                      <a:pPr marL="0" marR="0" algn="l">
                        <a:lnSpc>
                          <a:spcPct val="107000"/>
                        </a:lnSpc>
                        <a:spcBef>
                          <a:spcPts val="0"/>
                        </a:spcBef>
                        <a:spcAft>
                          <a:spcPts val="0"/>
                        </a:spcAft>
                      </a:pPr>
                      <a:r>
                        <a:rPr lang="en-US" sz="2400" dirty="0">
                          <a:effectLst/>
                        </a:rPr>
                        <a:t>Task Type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400">
                          <a:effectLst/>
                        </a:rPr>
                        <a:t>Task Description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400" dirty="0">
                          <a:effectLst/>
                        </a:rPr>
                        <a:t>Timing</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52894753"/>
                  </a:ext>
                </a:extLst>
              </a:tr>
              <a:tr h="1769806">
                <a:tc>
                  <a:txBody>
                    <a:bodyPr/>
                    <a:lstStyle/>
                    <a:p>
                      <a:pPr marL="0" marR="0">
                        <a:lnSpc>
                          <a:spcPct val="107000"/>
                        </a:lnSpc>
                        <a:spcBef>
                          <a:spcPts val="0"/>
                        </a:spcBef>
                        <a:spcAft>
                          <a:spcPts val="0"/>
                        </a:spcAft>
                      </a:pPr>
                      <a:r>
                        <a:rPr lang="en-US" sz="2400" dirty="0" err="1">
                          <a:effectLst/>
                        </a:rPr>
                        <a:t>AcademicCourse</a:t>
                      </a:r>
                      <a:r>
                        <a:rPr lang="en-US" sz="2400" dirty="0">
                          <a:effectLst/>
                        </a:rPr>
                        <a:t>:</a:t>
                      </a:r>
                    </a:p>
                    <a:p>
                      <a:pPr marL="0" marR="0">
                        <a:lnSpc>
                          <a:spcPct val="107000"/>
                        </a:lnSpc>
                        <a:spcBef>
                          <a:spcPts val="0"/>
                        </a:spcBef>
                        <a:spcAft>
                          <a:spcPts val="0"/>
                        </a:spcAft>
                      </a:pPr>
                      <a:r>
                        <a:rPr lang="en-US" sz="2400" dirty="0">
                          <a:effectLst/>
                        </a:rPr>
                        <a:t>(Topic: Summary)</a:t>
                      </a:r>
                    </a:p>
                  </a:txBody>
                  <a:tcPr marL="68580" marR="68580" marT="0" marB="0"/>
                </a:tc>
                <a:tc>
                  <a:txBody>
                    <a:bodyPr/>
                    <a:lstStyle/>
                    <a:p>
                      <a:pPr marL="342900" marR="0" indent="-342900">
                        <a:lnSpc>
                          <a:spcPct val="107000"/>
                        </a:lnSpc>
                        <a:spcBef>
                          <a:spcPts val="0"/>
                        </a:spcBef>
                        <a:spcAft>
                          <a:spcPts val="0"/>
                        </a:spcAft>
                        <a:buFont typeface="Arial" panose="020B0604020202020204" pitchFamily="34" charset="0"/>
                        <a:buChar char="•"/>
                      </a:pPr>
                      <a:r>
                        <a:rPr lang="en-US" sz="2400">
                          <a:effectLst/>
                          <a:latin typeface="Calibri" panose="020F0502020204030204" pitchFamily="34" charset="0"/>
                          <a:ea typeface="Calibri" panose="020F0502020204030204" pitchFamily="34" charset="0"/>
                          <a:cs typeface="Times New Roman" panose="02020603050405020304" pitchFamily="18" charset="0"/>
                        </a:rPr>
                        <a:t>The listening passage is an excerpt from a lecture (90–120 seconds) that explains a term or concept and gives concrete examples to illustrate that term or concept. </a:t>
                      </a:r>
                    </a:p>
                    <a:p>
                      <a:pPr marL="342900" marR="0" indent="-342900">
                        <a:lnSpc>
                          <a:spcPct val="107000"/>
                        </a:lnSpc>
                        <a:spcBef>
                          <a:spcPts val="0"/>
                        </a:spcBef>
                        <a:spcAft>
                          <a:spcPts val="0"/>
                        </a:spcAft>
                        <a:buFont typeface="Arial" panose="020B0604020202020204" pitchFamily="34" charset="0"/>
                        <a:buChar char="•"/>
                      </a:pPr>
                      <a:r>
                        <a:rPr lang="en-US" sz="2400">
                          <a:effectLst/>
                          <a:latin typeface="Calibri" panose="020F0502020204030204" pitchFamily="34" charset="0"/>
                          <a:ea typeface="Calibri" panose="020F0502020204030204" pitchFamily="34" charset="0"/>
                          <a:cs typeface="Times New Roman" panose="02020603050405020304" pitchFamily="18" charset="0"/>
                        </a:rPr>
                        <a:t>The question asks the test taker to summarize the lecture and demonstrate an understanding of the relationship between the examples and the overall topic.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dirty="0">
                          <a:effectLst/>
                        </a:rPr>
                        <a:t>Prep time: 20 secs Response time: 60 secs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47285283"/>
                  </a:ext>
                </a:extLst>
              </a:tr>
            </a:tbl>
          </a:graphicData>
        </a:graphic>
      </p:graphicFrame>
      <p:pic>
        <p:nvPicPr>
          <p:cNvPr id="4" name="Picture 3">
            <a:extLst>
              <a:ext uri="{FF2B5EF4-FFF2-40B4-BE49-F238E27FC236}">
                <a16:creationId xmlns:a16="http://schemas.microsoft.com/office/drawing/2014/main" id="{0ABED2E7-A04B-4AE7-B61D-65CA61B349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90110" y="383522"/>
            <a:ext cx="1592027" cy="981998"/>
          </a:xfrm>
          <a:prstGeom prst="rect">
            <a:avLst/>
          </a:prstGeom>
        </p:spPr>
      </p:pic>
    </p:spTree>
    <p:extLst>
      <p:ext uri="{BB962C8B-B14F-4D97-AF65-F5344CB8AC3E}">
        <p14:creationId xmlns:p14="http://schemas.microsoft.com/office/powerpoint/2010/main" val="1626759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18FAE-561F-410B-BC48-2C15317A82BE}"/>
              </a:ext>
            </a:extLst>
          </p:cNvPr>
          <p:cNvSpPr>
            <a:spLocks noGrp="1"/>
          </p:cNvSpPr>
          <p:nvPr>
            <p:ph type="title"/>
          </p:nvPr>
        </p:nvSpPr>
        <p:spPr>
          <a:xfrm>
            <a:off x="1852555" y="726966"/>
            <a:ext cx="8486889" cy="1559928"/>
          </a:xfrm>
        </p:spPr>
        <p:txBody>
          <a:bodyPr/>
          <a:lstStyle/>
          <a:p>
            <a:pPr marL="228600" lvl="0" indent="-228600" algn="ctr">
              <a:spcBef>
                <a:spcPts val="1000"/>
              </a:spcBef>
            </a:pPr>
            <a:r>
              <a:rPr lang="en-US" sz="2800" b="1" dirty="0">
                <a:solidFill>
                  <a:prstClr val="black"/>
                </a:solidFill>
                <a:latin typeface="Calibri" panose="020F0502020204030204"/>
                <a:ea typeface="+mn-ea"/>
                <a:cs typeface="+mn-cs"/>
              </a:rPr>
              <a:t>3. Description of the </a:t>
            </a:r>
            <a:r>
              <a:rPr lang="en-US" sz="2800" b="1" i="1" dirty="0">
                <a:solidFill>
                  <a:prstClr val="black"/>
                </a:solidFill>
                <a:latin typeface="Calibri" panose="020F0502020204030204"/>
                <a:ea typeface="+mn-ea"/>
                <a:cs typeface="+mn-cs"/>
              </a:rPr>
              <a:t>TOEFL </a:t>
            </a:r>
            <a:r>
              <a:rPr lang="en-US" sz="2800" b="1" i="1" dirty="0" err="1">
                <a:solidFill>
                  <a:prstClr val="black"/>
                </a:solidFill>
                <a:latin typeface="Calibri" panose="020F0502020204030204"/>
                <a:ea typeface="+mn-ea"/>
                <a:cs typeface="+mn-cs"/>
              </a:rPr>
              <a:t>iBT</a:t>
            </a:r>
            <a:r>
              <a:rPr lang="en-US" sz="2800" b="1" i="1" dirty="0">
                <a:solidFill>
                  <a:prstClr val="black"/>
                </a:solidFill>
                <a:latin typeface="Calibri" panose="020F0502020204030204"/>
                <a:ea typeface="+mn-ea"/>
                <a:cs typeface="+mn-cs"/>
              </a:rPr>
              <a:t> </a:t>
            </a:r>
            <a:r>
              <a:rPr lang="en-US" sz="2800" b="1" dirty="0">
                <a:solidFill>
                  <a:prstClr val="black"/>
                </a:solidFill>
                <a:latin typeface="Calibri" panose="020F0502020204030204"/>
                <a:ea typeface="+mn-ea"/>
                <a:cs typeface="+mn-cs"/>
              </a:rPr>
              <a:t>Speaking  Section</a:t>
            </a:r>
            <a:br>
              <a:rPr lang="en-US" sz="2800" dirty="0">
                <a:solidFill>
                  <a:prstClr val="black"/>
                </a:solidFill>
                <a:latin typeface="Calibri" panose="020F0502020204030204"/>
                <a:ea typeface="+mn-ea"/>
                <a:cs typeface="+mn-cs"/>
              </a:rPr>
            </a:br>
            <a:endParaRPr lang="en-US" dirty="0"/>
          </a:p>
        </p:txBody>
      </p:sp>
      <p:sp>
        <p:nvSpPr>
          <p:cNvPr id="3" name="Content Placeholder 2">
            <a:extLst>
              <a:ext uri="{FF2B5EF4-FFF2-40B4-BE49-F238E27FC236}">
                <a16:creationId xmlns:a16="http://schemas.microsoft.com/office/drawing/2014/main" id="{75F0E01B-19EF-4611-863E-12ABD2836FB1}"/>
              </a:ext>
            </a:extLst>
          </p:cNvPr>
          <p:cNvSpPr>
            <a:spLocks noGrp="1"/>
          </p:cNvSpPr>
          <p:nvPr>
            <p:ph idx="1"/>
          </p:nvPr>
        </p:nvSpPr>
        <p:spPr>
          <a:xfrm>
            <a:off x="802107" y="1790378"/>
            <a:ext cx="5093368" cy="3986359"/>
          </a:xfrm>
        </p:spPr>
        <p:txBody>
          <a:bodyPr>
            <a:noAutofit/>
          </a:bodyPr>
          <a:lstStyle/>
          <a:p>
            <a:pPr marL="0" indent="0" algn="just">
              <a:buNone/>
            </a:pPr>
            <a:r>
              <a:rPr lang="en-US" dirty="0"/>
              <a:t>Like the other sections of the test, the Speaking section is delivered via the Internet. For all speaking tasks, you use a headset with a microphone. You speak into the microphone to record your responses. Responses are digitally recorded and sent to ETS, the test creator, where they are scored by certified raters.</a:t>
            </a:r>
          </a:p>
        </p:txBody>
      </p:sp>
      <p:pic>
        <p:nvPicPr>
          <p:cNvPr id="4" name="Picture 3">
            <a:extLst>
              <a:ext uri="{FF2B5EF4-FFF2-40B4-BE49-F238E27FC236}">
                <a16:creationId xmlns:a16="http://schemas.microsoft.com/office/drawing/2014/main" id="{537E6929-6B30-4549-8992-9852717FA4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4377" y="312068"/>
            <a:ext cx="1592027" cy="981998"/>
          </a:xfrm>
          <a:prstGeom prst="rect">
            <a:avLst/>
          </a:prstGeom>
        </p:spPr>
      </p:pic>
      <p:pic>
        <p:nvPicPr>
          <p:cNvPr id="5" name="Picture 4">
            <a:extLst>
              <a:ext uri="{FF2B5EF4-FFF2-40B4-BE49-F238E27FC236}">
                <a16:creationId xmlns:a16="http://schemas.microsoft.com/office/drawing/2014/main" id="{16F2FA80-5916-4C2B-AC9C-5C0C761D8FC3}"/>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42186" y="1861166"/>
            <a:ext cx="3909509" cy="3805708"/>
          </a:xfrm>
          <a:prstGeom prst="rect">
            <a:avLst/>
          </a:prstGeom>
          <a:noFill/>
          <a:ln>
            <a:noFill/>
          </a:ln>
        </p:spPr>
      </p:pic>
    </p:spTree>
    <p:extLst>
      <p:ext uri="{BB962C8B-B14F-4D97-AF65-F5344CB8AC3E}">
        <p14:creationId xmlns:p14="http://schemas.microsoft.com/office/powerpoint/2010/main" val="28870857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980</TotalTime>
  <Words>941</Words>
  <Application>Microsoft Office PowerPoint</Application>
  <PresentationFormat>Widescreen</PresentationFormat>
  <Paragraphs>71</Paragraphs>
  <Slides>10</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Overview of the TOEFL iBT® Speaking Section</vt:lpstr>
      <vt:lpstr>1. Purpose of the TOEFL iBT Speaking   </vt:lpstr>
      <vt:lpstr>2. The TOEFL iBT Speaking Tasks   </vt:lpstr>
      <vt:lpstr>Independent Speaking Tasks</vt:lpstr>
      <vt:lpstr>Integrated Speaking Tasks: Read/Listen/Speak (1)</vt:lpstr>
      <vt:lpstr>Integrated Speaking Tasks: Read/Listen/Speak (2)</vt:lpstr>
      <vt:lpstr>Integrated Speaking Tasks: Listen/Speak (1)</vt:lpstr>
      <vt:lpstr>Integrated Speaking Tasks: Listen/Speak (2)</vt:lpstr>
      <vt:lpstr>3. Description of the TOEFL iBT Speaking  Section </vt:lpstr>
      <vt:lpstr>Expect Further Speaking Training!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 I drive to work. (Simple Present Tense: Affirmative and Negative Forms.)</dc:title>
  <dc:creator>Lilian Vega</dc:creator>
  <cp:lastModifiedBy>Lilian Vega</cp:lastModifiedBy>
  <cp:revision>153</cp:revision>
  <dcterms:created xsi:type="dcterms:W3CDTF">2019-04-26T21:36:59Z</dcterms:created>
  <dcterms:modified xsi:type="dcterms:W3CDTF">2020-04-21T15:03:34Z</dcterms:modified>
</cp:coreProperties>
</file>