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4" r:id="rId2"/>
    <p:sldId id="257" r:id="rId3"/>
    <p:sldId id="265" r:id="rId4"/>
    <p:sldId id="266" r:id="rId5"/>
    <p:sldId id="267" r:id="rId6"/>
    <p:sldId id="268" r:id="rId7"/>
    <p:sldId id="269" r:id="rId8"/>
    <p:sldId id="272" r:id="rId9"/>
    <p:sldId id="270"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1E5AD1C-7918-4E76-8D6B-AEAC5B14874D}">
          <p14:sldIdLst>
            <p14:sldId id="274"/>
            <p14:sldId id="257"/>
            <p14:sldId id="265"/>
            <p14:sldId id="266"/>
            <p14:sldId id="267"/>
            <p14:sldId id="268"/>
            <p14:sldId id="269"/>
            <p14:sldId id="272"/>
            <p14:sldId id="270"/>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58" d="100"/>
          <a:sy n="58" d="100"/>
        </p:scale>
        <p:origin x="4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2F67B-4002-49C8-AE53-486C0DC0F8BC}" type="datetimeFigureOut">
              <a:rPr lang="en-US" smtClean="0"/>
              <a:t>4/10/2020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A5704-90DF-40E1-A78D-BE6FCCE5D587}" type="slidenum">
              <a:rPr lang="en-US" smtClean="0"/>
              <a:t>‹#›</a:t>
            </a:fld>
            <a:endParaRPr lang="en-US"/>
          </a:p>
        </p:txBody>
      </p:sp>
    </p:spTree>
    <p:extLst>
      <p:ext uri="{BB962C8B-B14F-4D97-AF65-F5344CB8AC3E}">
        <p14:creationId xmlns:p14="http://schemas.microsoft.com/office/powerpoint/2010/main" val="381919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3E2B-2EF4-45CF-828F-CE1BD1CB65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E24B48-9EF2-4146-9BF7-BB406FD635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97883-3F3D-46A3-AC0A-036BEF5D7F72}"/>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8E76BD69-DDEA-435E-82AB-4170C46BE0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E269DD-FF4E-400F-8375-604CE5C528B3}"/>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48586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676E-8BC2-4660-81E1-B02D9FCE7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130279-6E57-454D-8D0F-CF5B310493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0C404-DB89-46DE-831A-EC011F35D9AA}"/>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B117642C-8825-4CC1-A7ED-C93EC0E00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6E483-967A-4DF2-9A20-5B9D6C8DD6D9}"/>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17834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AA4532-E7AA-40BA-9E20-BB15C3481C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29F81-10E6-41A3-AB2C-B829D8F965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25D1D-50CD-47C6-9879-1C4E750DF595}"/>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BD05FFEC-11F1-428E-B952-8D645174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4C43E-C272-4D2E-85EA-E527CC96D1A8}"/>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81518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53BD-F595-4CAF-9799-644CD8B4F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0DC29-D326-412A-9F5E-82D6F6CC0D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B3120-674A-4D1D-8D74-3C8C0A4BFDF5}"/>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3D92EBFE-C634-421D-B6BA-5D37AF2F8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20D36-06FA-455A-B268-1702F2493678}"/>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6194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8A430-ABEF-4414-80B5-D8990E579F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AE2000-F1F9-4BF0-8FE4-8897D8AE9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3E0094-F51B-49E9-9108-596330C52E7C}"/>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6DCFF3AB-3B27-44FF-9D8A-35B32AB3A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17EF8-5669-4DFF-BADD-4E5BED6A725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844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FA199-FEC5-49AB-A5A6-5C19758A4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609D22-6368-4A12-B4C0-08EAD0799D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9E49B-CB1B-4DC6-800E-7243360ECC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F62352-11F4-4880-A3E0-2C40BB2809AE}"/>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6" name="Footer Placeholder 5">
            <a:extLst>
              <a:ext uri="{FF2B5EF4-FFF2-40B4-BE49-F238E27FC236}">
                <a16:creationId xmlns:a16="http://schemas.microsoft.com/office/drawing/2014/main" id="{A172D2A7-B971-4D17-8D7B-73D7C7A9F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47F385-086D-406D-8298-8EB7FE41C381}"/>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37211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145C0-7F05-408D-965C-590069DE8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63B30E-3917-4247-AB3C-878B72FD3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EFBEE-BCB4-44D2-BD79-CD8F38C329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0ADEC-58CE-4D3E-A3C4-10B10A6AF3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4521C-35BD-481A-9CC8-DD8752EB78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D3922F-33FB-4360-9A2D-CECD51A4692D}"/>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8" name="Footer Placeholder 7">
            <a:extLst>
              <a:ext uri="{FF2B5EF4-FFF2-40B4-BE49-F238E27FC236}">
                <a16:creationId xmlns:a16="http://schemas.microsoft.com/office/drawing/2014/main" id="{55AA05DE-D834-48D8-8810-71FABF012F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21432-891D-4AC5-8F6A-26451BDDDE6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02703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D4B2D-2825-4FEE-A378-1CF0666CB1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B87A5C-75A5-4C13-956C-27C6E9E7C68E}"/>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4" name="Footer Placeholder 3">
            <a:extLst>
              <a:ext uri="{FF2B5EF4-FFF2-40B4-BE49-F238E27FC236}">
                <a16:creationId xmlns:a16="http://schemas.microsoft.com/office/drawing/2014/main" id="{7F00AA5C-8586-4E0D-AD66-949D45512D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70A6E8-1257-4C7A-8413-81B48077844F}"/>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10465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960D2-C952-4488-9768-10A3B0287CB0}"/>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3" name="Footer Placeholder 2">
            <a:extLst>
              <a:ext uri="{FF2B5EF4-FFF2-40B4-BE49-F238E27FC236}">
                <a16:creationId xmlns:a16="http://schemas.microsoft.com/office/drawing/2014/main" id="{37675504-BFDC-4D6D-849A-3B3104D02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7BA100-CFAB-4E0A-885D-94BA14E8534A}"/>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29286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8EB6C-D5BF-424E-8DC3-07EE463009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A0837B-A01E-491F-A015-54EC1CBED4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07BC37-C2F8-453E-B794-FCCE50E17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AC38E5-9E7F-457F-ABB9-C287E3C7F867}"/>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6" name="Footer Placeholder 5">
            <a:extLst>
              <a:ext uri="{FF2B5EF4-FFF2-40B4-BE49-F238E27FC236}">
                <a16:creationId xmlns:a16="http://schemas.microsoft.com/office/drawing/2014/main" id="{BD4E0030-9687-4D4C-AE78-673AE6CD9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4CDE02-6195-417C-977B-A1F8CE325FAA}"/>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69347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252B-2AFB-4054-A712-A2B35F0125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268E63-EDD3-4A3C-8D92-EBC8F493E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A2B8E0-4058-472D-AD36-74CB06717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A201D-F9F3-4EC3-ADDC-9C8EE71540FF}"/>
              </a:ext>
            </a:extLst>
          </p:cNvPr>
          <p:cNvSpPr>
            <a:spLocks noGrp="1"/>
          </p:cNvSpPr>
          <p:nvPr>
            <p:ph type="dt" sz="half" idx="10"/>
          </p:nvPr>
        </p:nvSpPr>
        <p:spPr/>
        <p:txBody>
          <a:bodyPr/>
          <a:lstStyle/>
          <a:p>
            <a:fld id="{2C924AB5-C3D9-4F44-98FE-720955751B37}" type="datetimeFigureOut">
              <a:rPr lang="en-US" smtClean="0"/>
              <a:t>4/10/2020</a:t>
            </a:fld>
            <a:endParaRPr lang="en-US"/>
          </a:p>
        </p:txBody>
      </p:sp>
      <p:sp>
        <p:nvSpPr>
          <p:cNvPr id="6" name="Footer Placeholder 5">
            <a:extLst>
              <a:ext uri="{FF2B5EF4-FFF2-40B4-BE49-F238E27FC236}">
                <a16:creationId xmlns:a16="http://schemas.microsoft.com/office/drawing/2014/main" id="{2F73EB49-3174-4F52-B19F-61AE29C09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5CB56-91AF-4B8C-AA77-125E27FC3F50}"/>
              </a:ext>
            </a:extLst>
          </p:cNvPr>
          <p:cNvSpPr>
            <a:spLocks noGrp="1"/>
          </p:cNvSpPr>
          <p:nvPr>
            <p:ph type="sldNum" sz="quarter" idx="12"/>
          </p:nvPr>
        </p:nvSpPr>
        <p:spPr/>
        <p:txBody>
          <a:bodyPr/>
          <a:lstStyle/>
          <a:p>
            <a:fld id="{1801AE85-9DED-47D5-B72F-0F282A997ACE}" type="slidenum">
              <a:rPr lang="en-US" smtClean="0"/>
              <a:t>‹#›</a:t>
            </a:fld>
            <a:endParaRPr lang="en-US"/>
          </a:p>
        </p:txBody>
      </p:sp>
    </p:spTree>
    <p:extLst>
      <p:ext uri="{BB962C8B-B14F-4D97-AF65-F5344CB8AC3E}">
        <p14:creationId xmlns:p14="http://schemas.microsoft.com/office/powerpoint/2010/main" val="15072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09A76-6E78-4C48-A411-D49BEA245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36774C-D619-4E28-AF1D-8B7B1ECD7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6C4F0-B805-47EC-872D-6CCDB78EA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24AB5-C3D9-4F44-98FE-720955751B37}" type="datetimeFigureOut">
              <a:rPr lang="en-US" smtClean="0"/>
              <a:t>4/10/2020</a:t>
            </a:fld>
            <a:endParaRPr lang="en-US"/>
          </a:p>
        </p:txBody>
      </p:sp>
      <p:sp>
        <p:nvSpPr>
          <p:cNvPr id="5" name="Footer Placeholder 4">
            <a:extLst>
              <a:ext uri="{FF2B5EF4-FFF2-40B4-BE49-F238E27FC236}">
                <a16:creationId xmlns:a16="http://schemas.microsoft.com/office/drawing/2014/main" id="{87F02760-4C40-4534-B2E8-0EC6565FE7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36421A-0F4F-4CB1-8E87-0C5811693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1AE85-9DED-47D5-B72F-0F282A997ACE}" type="slidenum">
              <a:rPr lang="en-US" smtClean="0"/>
              <a:t>‹#›</a:t>
            </a:fld>
            <a:endParaRPr lang="en-US"/>
          </a:p>
        </p:txBody>
      </p:sp>
    </p:spTree>
    <p:extLst>
      <p:ext uri="{BB962C8B-B14F-4D97-AF65-F5344CB8AC3E}">
        <p14:creationId xmlns:p14="http://schemas.microsoft.com/office/powerpoint/2010/main" val="2647448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F6DAA-308F-4B18-A5D4-B51EFAFA2166}"/>
              </a:ext>
            </a:extLst>
          </p:cNvPr>
          <p:cNvSpPr>
            <a:spLocks noGrp="1"/>
          </p:cNvSpPr>
          <p:nvPr>
            <p:ph type="title"/>
          </p:nvPr>
        </p:nvSpPr>
        <p:spPr>
          <a:xfrm>
            <a:off x="838200" y="962662"/>
            <a:ext cx="10515600" cy="1325563"/>
          </a:xfrm>
        </p:spPr>
        <p:txBody>
          <a:bodyPr>
            <a:normAutofit/>
          </a:bodyPr>
          <a:lstStyle/>
          <a:p>
            <a:pPr algn="ctr"/>
            <a:r>
              <a:rPr lang="en-US" sz="3200" b="1" dirty="0">
                <a:latin typeface="+mn-lt"/>
                <a:cs typeface="Arial" panose="020B0604020202020204" pitchFamily="34" charset="0"/>
              </a:rPr>
              <a:t>Overlook of the </a:t>
            </a:r>
            <a:r>
              <a:rPr lang="en-US" sz="3200" b="1" i="1" dirty="0">
                <a:latin typeface="+mn-lt"/>
                <a:cs typeface="Arial" panose="020B0604020202020204" pitchFamily="34" charset="0"/>
              </a:rPr>
              <a:t>TOEFL </a:t>
            </a:r>
            <a:r>
              <a:rPr lang="en-US" sz="3200" b="1" i="1" dirty="0" err="1">
                <a:latin typeface="+mn-lt"/>
                <a:cs typeface="Arial" panose="020B0604020202020204" pitchFamily="34" charset="0"/>
              </a:rPr>
              <a:t>iBT</a:t>
            </a:r>
            <a:r>
              <a:rPr lang="en-US" sz="3200" b="1" i="1" dirty="0">
                <a:latin typeface="+mn-lt"/>
                <a:cs typeface="Arial" panose="020B0604020202020204" pitchFamily="34" charset="0"/>
              </a:rPr>
              <a:t>® </a:t>
            </a:r>
            <a:r>
              <a:rPr lang="en-US" sz="3200" b="1" dirty="0">
                <a:latin typeface="+mn-lt"/>
                <a:cs typeface="Arial" panose="020B0604020202020204" pitchFamily="34" charset="0"/>
              </a:rPr>
              <a:t>Reading Section</a:t>
            </a:r>
          </a:p>
        </p:txBody>
      </p:sp>
      <p:sp>
        <p:nvSpPr>
          <p:cNvPr id="3" name="Content Placeholder 2">
            <a:extLst>
              <a:ext uri="{FF2B5EF4-FFF2-40B4-BE49-F238E27FC236}">
                <a16:creationId xmlns:a16="http://schemas.microsoft.com/office/drawing/2014/main" id="{7E9B6D29-7228-4767-9FCE-460777BF0BF9}"/>
              </a:ext>
            </a:extLst>
          </p:cNvPr>
          <p:cNvSpPr>
            <a:spLocks noGrp="1"/>
          </p:cNvSpPr>
          <p:nvPr>
            <p:ph idx="1"/>
          </p:nvPr>
        </p:nvSpPr>
        <p:spPr>
          <a:xfrm>
            <a:off x="838200" y="2167148"/>
            <a:ext cx="10515600" cy="3242134"/>
          </a:xfrm>
        </p:spPr>
        <p:txBody>
          <a:bodyPr/>
          <a:lstStyle/>
          <a:p>
            <a:pPr marL="0" indent="0">
              <a:buNone/>
            </a:pPr>
            <a:r>
              <a:rPr lang="en-US" dirty="0"/>
              <a:t>By the end of this presentation, you should be familiar with:</a:t>
            </a:r>
          </a:p>
          <a:p>
            <a:pPr>
              <a:buFontTx/>
              <a:buChar char="-"/>
            </a:pPr>
            <a:r>
              <a:rPr lang="en-US" dirty="0"/>
              <a:t>The kind of texts presented on the test reading section</a:t>
            </a:r>
          </a:p>
          <a:p>
            <a:pPr>
              <a:buFontTx/>
              <a:buChar char="-"/>
            </a:pPr>
            <a:r>
              <a:rPr lang="en-US" dirty="0"/>
              <a:t>the reading section general format</a:t>
            </a:r>
          </a:p>
          <a:p>
            <a:pPr>
              <a:buFontTx/>
              <a:buChar char="-"/>
            </a:pPr>
            <a:r>
              <a:rPr lang="en-US" dirty="0"/>
              <a:t>the questions appearance on the actual test</a:t>
            </a:r>
          </a:p>
          <a:p>
            <a:pPr>
              <a:buFontTx/>
              <a:buChar char="-"/>
            </a:pPr>
            <a:r>
              <a:rPr lang="en-US" dirty="0"/>
              <a:t>the </a:t>
            </a:r>
            <a:r>
              <a:rPr lang="en-US" i="1" dirty="0"/>
              <a:t>TOEFL </a:t>
            </a:r>
            <a:r>
              <a:rPr lang="en-US" i="1" dirty="0" err="1"/>
              <a:t>iBT</a:t>
            </a:r>
            <a:r>
              <a:rPr lang="en-US" i="1" dirty="0"/>
              <a:t>® </a:t>
            </a:r>
            <a:r>
              <a:rPr lang="en-US" dirty="0"/>
              <a:t>glossary feature</a:t>
            </a:r>
          </a:p>
          <a:p>
            <a:pPr>
              <a:buFontTx/>
              <a:buChar char="-"/>
            </a:pPr>
            <a:r>
              <a:rPr lang="en-US" dirty="0"/>
              <a:t>the test four general question formats</a:t>
            </a:r>
          </a:p>
          <a:p>
            <a:pPr>
              <a:buFontTx/>
              <a:buChar char="-"/>
            </a:pPr>
            <a:endParaRPr lang="en-US" dirty="0"/>
          </a:p>
          <a:p>
            <a:pPr>
              <a:buFontTx/>
              <a:buChar char="-"/>
            </a:pPr>
            <a:endParaRPr lang="en-US" dirty="0"/>
          </a:p>
          <a:p>
            <a:pPr>
              <a:buFontTx/>
              <a:buChar char="-"/>
            </a:pPr>
            <a:endParaRPr lang="en-US" dirty="0"/>
          </a:p>
          <a:p>
            <a:endParaRPr lang="en-US" dirty="0"/>
          </a:p>
        </p:txBody>
      </p:sp>
      <p:pic>
        <p:nvPicPr>
          <p:cNvPr id="4" name="Picture 3">
            <a:extLst>
              <a:ext uri="{FF2B5EF4-FFF2-40B4-BE49-F238E27FC236}">
                <a16:creationId xmlns:a16="http://schemas.microsoft.com/office/drawing/2014/main" id="{AF6F75EC-5D8D-492A-BA1F-E46FC45C8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255348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0A4CA-7F8E-46FD-96B7-482E8525F3B1}"/>
              </a:ext>
            </a:extLst>
          </p:cNvPr>
          <p:cNvSpPr>
            <a:spLocks noGrp="1"/>
          </p:cNvSpPr>
          <p:nvPr>
            <p:ph type="title"/>
          </p:nvPr>
        </p:nvSpPr>
        <p:spPr>
          <a:xfrm>
            <a:off x="838200" y="1070205"/>
            <a:ext cx="10515600" cy="1325563"/>
          </a:xfrm>
        </p:spPr>
        <p:txBody>
          <a:bodyPr>
            <a:normAutofit/>
          </a:bodyPr>
          <a:lstStyle/>
          <a:p>
            <a:pPr algn="ctr"/>
            <a:r>
              <a:rPr lang="en-US" sz="3200" b="1" dirty="0">
                <a:latin typeface="+mn-lt"/>
              </a:rPr>
              <a:t>Expect Further Reading Training!</a:t>
            </a:r>
          </a:p>
        </p:txBody>
      </p:sp>
      <p:sp>
        <p:nvSpPr>
          <p:cNvPr id="3" name="Content Placeholder 2">
            <a:extLst>
              <a:ext uri="{FF2B5EF4-FFF2-40B4-BE49-F238E27FC236}">
                <a16:creationId xmlns:a16="http://schemas.microsoft.com/office/drawing/2014/main" id="{3004B283-8A05-46D7-A7D4-512BE88E93A5}"/>
              </a:ext>
            </a:extLst>
          </p:cNvPr>
          <p:cNvSpPr>
            <a:spLocks noGrp="1"/>
          </p:cNvSpPr>
          <p:nvPr>
            <p:ph idx="1"/>
          </p:nvPr>
        </p:nvSpPr>
        <p:spPr>
          <a:xfrm>
            <a:off x="838200" y="2395768"/>
            <a:ext cx="10515600" cy="3392027"/>
          </a:xfrm>
        </p:spPr>
        <p:txBody>
          <a:bodyPr>
            <a:normAutofit/>
          </a:bodyPr>
          <a:lstStyle/>
          <a:p>
            <a:pPr marL="0" indent="0">
              <a:buNone/>
            </a:pPr>
            <a:r>
              <a:rPr lang="en-US" dirty="0"/>
              <a:t>In further lectures, we will go deeper regarding the four question formats in the Reading section. We aim at proving you with all of the necessary details to succeed when answering each question type. </a:t>
            </a:r>
          </a:p>
          <a:p>
            <a:pPr marL="0" indent="0">
              <a:buNone/>
            </a:pPr>
            <a:r>
              <a:rPr lang="en-US" dirty="0"/>
              <a:t>Knowing how to scams the </a:t>
            </a:r>
            <a:r>
              <a:rPr lang="en-US" i="1" dirty="0"/>
              <a:t>TOEFL </a:t>
            </a:r>
            <a:r>
              <a:rPr lang="en-US" i="1" dirty="0" err="1"/>
              <a:t>iBT</a:t>
            </a:r>
            <a:r>
              <a:rPr lang="en-US" i="1" dirty="0"/>
              <a:t>® </a:t>
            </a:r>
            <a:r>
              <a:rPr lang="en-US" dirty="0"/>
              <a:t>academic texts and locate the information you need to prove your comprehension is not as easy as it might sometimes seem. However, if you work hard and make sure to take a time to prepare on a daily basis, you are likely to soon become one  of the successful </a:t>
            </a:r>
            <a:r>
              <a:rPr lang="en-US" i="1" dirty="0"/>
              <a:t>TOEFL </a:t>
            </a:r>
            <a:r>
              <a:rPr lang="en-US" i="1" dirty="0" err="1"/>
              <a:t>iBT</a:t>
            </a:r>
            <a:r>
              <a:rPr lang="en-US" i="1" dirty="0"/>
              <a:t>® </a:t>
            </a:r>
            <a:r>
              <a:rPr lang="en-US" dirty="0"/>
              <a:t>test takers around the world. </a:t>
            </a:r>
          </a:p>
        </p:txBody>
      </p:sp>
      <p:pic>
        <p:nvPicPr>
          <p:cNvPr id="4" name="Picture 3">
            <a:extLst>
              <a:ext uri="{FF2B5EF4-FFF2-40B4-BE49-F238E27FC236}">
                <a16:creationId xmlns:a16="http://schemas.microsoft.com/office/drawing/2014/main" id="{10C3D4E2-3267-4F38-BC5F-F604EAF6B6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89464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41DC-7E7A-4BEA-8BAD-728951749E6E}"/>
              </a:ext>
            </a:extLst>
          </p:cNvPr>
          <p:cNvSpPr>
            <a:spLocks noGrp="1"/>
          </p:cNvSpPr>
          <p:nvPr>
            <p:ph type="title"/>
          </p:nvPr>
        </p:nvSpPr>
        <p:spPr>
          <a:xfrm>
            <a:off x="838200" y="790879"/>
            <a:ext cx="10515600" cy="1325563"/>
          </a:xfrm>
        </p:spPr>
        <p:txBody>
          <a:bodyPr>
            <a:normAutofit/>
          </a:bodyPr>
          <a:lstStyle/>
          <a:p>
            <a:pPr algn="ctr"/>
            <a:r>
              <a:rPr lang="en-US" sz="3200" b="1" dirty="0">
                <a:latin typeface="+mn-lt"/>
              </a:rPr>
              <a:t>1. The </a:t>
            </a:r>
            <a:r>
              <a:rPr lang="en-US" sz="3200" b="1" i="1" dirty="0">
                <a:latin typeface="+mn-lt"/>
              </a:rPr>
              <a:t>TOEFL </a:t>
            </a:r>
            <a:r>
              <a:rPr lang="en-US" sz="3200" b="1" i="1" dirty="0" err="1">
                <a:latin typeface="+mn-lt"/>
              </a:rPr>
              <a:t>iBT</a:t>
            </a:r>
            <a:r>
              <a:rPr lang="en-US" sz="3200" b="1" i="1" dirty="0">
                <a:latin typeface="+mn-lt"/>
              </a:rPr>
              <a:t>® </a:t>
            </a:r>
            <a:r>
              <a:rPr lang="en-US" sz="3200" b="1" dirty="0">
                <a:latin typeface="+mn-lt"/>
              </a:rPr>
              <a:t>Academic Reading </a:t>
            </a:r>
          </a:p>
        </p:txBody>
      </p:sp>
      <p:sp>
        <p:nvSpPr>
          <p:cNvPr id="3" name="Content Placeholder 2">
            <a:extLst>
              <a:ext uri="{FF2B5EF4-FFF2-40B4-BE49-F238E27FC236}">
                <a16:creationId xmlns:a16="http://schemas.microsoft.com/office/drawing/2014/main" id="{10B481A4-E69D-4879-AAF4-A5F412DCFF07}"/>
              </a:ext>
            </a:extLst>
          </p:cNvPr>
          <p:cNvSpPr>
            <a:spLocks noGrp="1"/>
          </p:cNvSpPr>
          <p:nvPr>
            <p:ph idx="1"/>
          </p:nvPr>
        </p:nvSpPr>
        <p:spPr>
          <a:xfrm>
            <a:off x="838200" y="1825625"/>
            <a:ext cx="10515600" cy="4024332"/>
          </a:xfrm>
        </p:spPr>
        <p:txBody>
          <a:bodyPr>
            <a:normAutofit/>
          </a:bodyPr>
          <a:lstStyle/>
          <a:p>
            <a:pPr marL="0" indent="0" algn="just">
              <a:buNone/>
            </a:pPr>
            <a:r>
              <a:rPr lang="en-US" dirty="0"/>
              <a:t>In many academic settings around the world, students are expected to read and understand information from textbooks and other academic materials written in English. The Reading section of the </a:t>
            </a:r>
            <a:r>
              <a:rPr lang="en-US" i="1" dirty="0"/>
              <a:t>TOEFL </a:t>
            </a:r>
            <a:r>
              <a:rPr lang="en-US" i="1" dirty="0" err="1"/>
              <a:t>iBT</a:t>
            </a:r>
            <a:r>
              <a:rPr lang="en-US" dirty="0"/>
              <a:t>® actually measures your ability to understand university-level aca­demic texts. </a:t>
            </a:r>
          </a:p>
          <a:p>
            <a:pPr marL="0" indent="0" algn="just">
              <a:buNone/>
            </a:pPr>
            <a:r>
              <a:rPr lang="en-US" dirty="0"/>
              <a:t>The test uses reading passages that introduce a discipline or topic. These passages cover a variety of subjects. You should not be concerned if you are unfamiliar with a topic. The passage contains all the information needed to answer the questions.</a:t>
            </a:r>
          </a:p>
          <a:p>
            <a:pPr marL="0" indent="0">
              <a:buNone/>
            </a:pPr>
            <a:endParaRPr lang="en-US" dirty="0"/>
          </a:p>
          <a:p>
            <a:pPr marL="0" indent="0" algn="just">
              <a:buNone/>
            </a:pPr>
            <a:endParaRPr lang="en-US" dirty="0"/>
          </a:p>
        </p:txBody>
      </p:sp>
      <p:pic>
        <p:nvPicPr>
          <p:cNvPr id="4" name="Picture 3">
            <a:extLst>
              <a:ext uri="{FF2B5EF4-FFF2-40B4-BE49-F238E27FC236}">
                <a16:creationId xmlns:a16="http://schemas.microsoft.com/office/drawing/2014/main" id="{8DF0B38A-4F99-420E-96E9-5AB0EC6EE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725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9C83-C912-407D-887D-6BC4AF499862}"/>
              </a:ext>
            </a:extLst>
          </p:cNvPr>
          <p:cNvSpPr>
            <a:spLocks noGrp="1"/>
          </p:cNvSpPr>
          <p:nvPr>
            <p:ph type="title"/>
          </p:nvPr>
        </p:nvSpPr>
        <p:spPr>
          <a:xfrm>
            <a:off x="730379" y="1249045"/>
            <a:ext cx="10515600" cy="1325563"/>
          </a:xfrm>
        </p:spPr>
        <p:txBody>
          <a:bodyPr>
            <a:normAutofit/>
          </a:bodyPr>
          <a:lstStyle/>
          <a:p>
            <a:pPr algn="ctr"/>
            <a:r>
              <a:rPr lang="en-US" sz="3200" b="1" dirty="0">
                <a:latin typeface="+mn-lt"/>
              </a:rPr>
              <a:t>2. Reading Section General Format</a:t>
            </a:r>
          </a:p>
        </p:txBody>
      </p:sp>
      <p:graphicFrame>
        <p:nvGraphicFramePr>
          <p:cNvPr id="5" name="Table 5">
            <a:extLst>
              <a:ext uri="{FF2B5EF4-FFF2-40B4-BE49-F238E27FC236}">
                <a16:creationId xmlns:a16="http://schemas.microsoft.com/office/drawing/2014/main" id="{44361B28-4F00-47A8-B778-12E233BEFD0A}"/>
              </a:ext>
            </a:extLst>
          </p:cNvPr>
          <p:cNvGraphicFramePr>
            <a:graphicFrameLocks noGrp="1"/>
          </p:cNvGraphicFramePr>
          <p:nvPr>
            <p:extLst>
              <p:ext uri="{D42A27DB-BD31-4B8C-83A1-F6EECF244321}">
                <p14:modId xmlns:p14="http://schemas.microsoft.com/office/powerpoint/2010/main" val="1535598168"/>
              </p:ext>
            </p:extLst>
          </p:nvPr>
        </p:nvGraphicFramePr>
        <p:xfrm>
          <a:off x="946021" y="2574608"/>
          <a:ext cx="10240140" cy="2422327"/>
        </p:xfrm>
        <a:graphic>
          <a:graphicData uri="http://schemas.openxmlformats.org/drawingml/2006/table">
            <a:tbl>
              <a:tblPr firstRow="1" bandRow="1">
                <a:tableStyleId>{5C22544A-7EE6-4342-B048-85BDC9FD1C3A}</a:tableStyleId>
              </a:tblPr>
              <a:tblGrid>
                <a:gridCol w="2560035">
                  <a:extLst>
                    <a:ext uri="{9D8B030D-6E8A-4147-A177-3AD203B41FA5}">
                      <a16:colId xmlns:a16="http://schemas.microsoft.com/office/drawing/2014/main" val="3343753529"/>
                    </a:ext>
                  </a:extLst>
                </a:gridCol>
                <a:gridCol w="2560035">
                  <a:extLst>
                    <a:ext uri="{9D8B030D-6E8A-4147-A177-3AD203B41FA5}">
                      <a16:colId xmlns:a16="http://schemas.microsoft.com/office/drawing/2014/main" val="798169085"/>
                    </a:ext>
                  </a:extLst>
                </a:gridCol>
                <a:gridCol w="2560035">
                  <a:extLst>
                    <a:ext uri="{9D8B030D-6E8A-4147-A177-3AD203B41FA5}">
                      <a16:colId xmlns:a16="http://schemas.microsoft.com/office/drawing/2014/main" val="2353681424"/>
                    </a:ext>
                  </a:extLst>
                </a:gridCol>
                <a:gridCol w="2560035">
                  <a:extLst>
                    <a:ext uri="{9D8B030D-6E8A-4147-A177-3AD203B41FA5}">
                      <a16:colId xmlns:a16="http://schemas.microsoft.com/office/drawing/2014/main" val="2356110895"/>
                    </a:ext>
                  </a:extLst>
                </a:gridCol>
              </a:tblGrid>
              <a:tr h="883704">
                <a:tc>
                  <a:txBody>
                    <a:bodyPr/>
                    <a:lstStyle/>
                    <a:p>
                      <a:pPr algn="ctr"/>
                      <a:r>
                        <a:rPr lang="en-US" sz="3200" dirty="0"/>
                        <a:t>Length of Each Passage</a:t>
                      </a:r>
                    </a:p>
                  </a:txBody>
                  <a:tcPr/>
                </a:tc>
                <a:tc>
                  <a:txBody>
                    <a:bodyPr/>
                    <a:lstStyle/>
                    <a:p>
                      <a:pPr algn="ctr"/>
                      <a:r>
                        <a:rPr lang="en-US" sz="3200" dirty="0"/>
                        <a:t>Number of Passages</a:t>
                      </a:r>
                    </a:p>
                  </a:txBody>
                  <a:tcPr/>
                </a:tc>
                <a:tc>
                  <a:txBody>
                    <a:bodyPr/>
                    <a:lstStyle/>
                    <a:p>
                      <a:pPr algn="ctr"/>
                      <a:r>
                        <a:rPr lang="en-US" sz="3200" dirty="0"/>
                        <a:t>Questions </a:t>
                      </a:r>
                    </a:p>
                    <a:p>
                      <a:pPr algn="ctr"/>
                      <a:r>
                        <a:rPr lang="en-US" sz="3200" dirty="0"/>
                        <a:t>per Passage</a:t>
                      </a:r>
                    </a:p>
                  </a:txBody>
                  <a:tcPr/>
                </a:tc>
                <a:tc>
                  <a:txBody>
                    <a:bodyPr/>
                    <a:lstStyle/>
                    <a:p>
                      <a:pPr algn="ctr"/>
                      <a:r>
                        <a:rPr lang="en-US" sz="3200" dirty="0"/>
                        <a:t>Timing</a:t>
                      </a:r>
                    </a:p>
                  </a:txBody>
                  <a:tcPr/>
                </a:tc>
                <a:extLst>
                  <a:ext uri="{0D108BD9-81ED-4DB2-BD59-A6C34878D82A}">
                    <a16:rowId xmlns:a16="http://schemas.microsoft.com/office/drawing/2014/main" val="3774438832"/>
                  </a:ext>
                </a:extLst>
              </a:tr>
              <a:tr h="1355527">
                <a:tc>
                  <a:txBody>
                    <a:bodyPr/>
                    <a:lstStyle/>
                    <a:p>
                      <a:pPr algn="ctr"/>
                      <a:r>
                        <a:rPr lang="en-US" sz="3200" dirty="0"/>
                        <a:t>Around 700 words</a:t>
                      </a:r>
                    </a:p>
                  </a:txBody>
                  <a:tcPr/>
                </a:tc>
                <a:tc>
                  <a:txBody>
                    <a:bodyPr/>
                    <a:lstStyle/>
                    <a:p>
                      <a:pPr algn="ctr"/>
                      <a:r>
                        <a:rPr lang="en-US" sz="3200" dirty="0"/>
                        <a:t>3 – 4 Passages</a:t>
                      </a:r>
                    </a:p>
                  </a:txBody>
                  <a:tcPr/>
                </a:tc>
                <a:tc>
                  <a:txBody>
                    <a:bodyPr/>
                    <a:lstStyle/>
                    <a:p>
                      <a:pPr algn="ctr"/>
                      <a:r>
                        <a:rPr lang="en-US" sz="3200" dirty="0"/>
                        <a:t>12 –14 Questions</a:t>
                      </a:r>
                    </a:p>
                  </a:txBody>
                  <a:tcPr/>
                </a:tc>
                <a:tc>
                  <a:txBody>
                    <a:bodyPr/>
                    <a:lstStyle/>
                    <a:p>
                      <a:pPr algn="ctr"/>
                      <a:r>
                        <a:rPr lang="en-US" sz="3200" dirty="0"/>
                        <a:t>60 – 80 minutes</a:t>
                      </a:r>
                    </a:p>
                  </a:txBody>
                  <a:tcPr/>
                </a:tc>
                <a:extLst>
                  <a:ext uri="{0D108BD9-81ED-4DB2-BD59-A6C34878D82A}">
                    <a16:rowId xmlns:a16="http://schemas.microsoft.com/office/drawing/2014/main" val="3592421332"/>
                  </a:ext>
                </a:extLst>
              </a:tr>
            </a:tbl>
          </a:graphicData>
        </a:graphic>
      </p:graphicFrame>
      <p:pic>
        <p:nvPicPr>
          <p:cNvPr id="9" name="Picture 8">
            <a:extLst>
              <a:ext uri="{FF2B5EF4-FFF2-40B4-BE49-F238E27FC236}">
                <a16:creationId xmlns:a16="http://schemas.microsoft.com/office/drawing/2014/main" id="{59AE6B23-D700-4768-A097-CB2CCCEC1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859851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7CA7-22DC-423D-B602-46836A075D40}"/>
              </a:ext>
            </a:extLst>
          </p:cNvPr>
          <p:cNvSpPr>
            <a:spLocks noGrp="1"/>
          </p:cNvSpPr>
          <p:nvPr>
            <p:ph type="title"/>
          </p:nvPr>
        </p:nvSpPr>
        <p:spPr>
          <a:xfrm>
            <a:off x="730379" y="790879"/>
            <a:ext cx="10515600" cy="1325563"/>
          </a:xfrm>
        </p:spPr>
        <p:txBody>
          <a:bodyPr>
            <a:normAutofit/>
          </a:bodyPr>
          <a:lstStyle/>
          <a:p>
            <a:pPr algn="ctr"/>
            <a:r>
              <a:rPr lang="en-US" sz="3200" b="1" dirty="0">
                <a:latin typeface="+mn-lt"/>
                <a:cs typeface="Arial" panose="020B0604020202020204" pitchFamily="34" charset="0"/>
              </a:rPr>
              <a:t>3. Passage Organization Types</a:t>
            </a:r>
          </a:p>
        </p:txBody>
      </p:sp>
      <p:sp>
        <p:nvSpPr>
          <p:cNvPr id="3" name="Content Placeholder 2">
            <a:extLst>
              <a:ext uri="{FF2B5EF4-FFF2-40B4-BE49-F238E27FC236}">
                <a16:creationId xmlns:a16="http://schemas.microsoft.com/office/drawing/2014/main" id="{9665E535-7750-4D4E-8280-0298A59CA324}"/>
              </a:ext>
            </a:extLst>
          </p:cNvPr>
          <p:cNvSpPr>
            <a:spLocks noGrp="1"/>
          </p:cNvSpPr>
          <p:nvPr>
            <p:ph idx="1"/>
          </p:nvPr>
        </p:nvSpPr>
        <p:spPr>
          <a:xfrm>
            <a:off x="838200" y="2071536"/>
            <a:ext cx="10515600" cy="3948254"/>
          </a:xfrm>
        </p:spPr>
        <p:txBody>
          <a:bodyPr>
            <a:normAutofit/>
          </a:bodyPr>
          <a:lstStyle/>
          <a:p>
            <a:pPr marL="0" indent="0" algn="just">
              <a:buNone/>
            </a:pPr>
            <a:r>
              <a:rPr lang="en-US" dirty="0"/>
              <a:t>Passages often present information about the topic from more than one per­spective or point of view. This is something you should note as you read. Common organization types that you should be able to recognize are: </a:t>
            </a:r>
          </a:p>
          <a:p>
            <a:pPr lvl="0" algn="just"/>
            <a:r>
              <a:rPr lang="en-US" dirty="0"/>
              <a:t>classification </a:t>
            </a:r>
          </a:p>
          <a:p>
            <a:pPr lvl="0" algn="just"/>
            <a:r>
              <a:rPr lang="en-US" dirty="0"/>
              <a:t>compare/contrast </a:t>
            </a:r>
          </a:p>
          <a:p>
            <a:pPr lvl="0" algn="just"/>
            <a:r>
              <a:rPr lang="en-US" dirty="0"/>
              <a:t>cause/effect </a:t>
            </a:r>
          </a:p>
          <a:p>
            <a:pPr lvl="0" algn="just"/>
            <a:r>
              <a:rPr lang="en-US" dirty="0"/>
              <a:t>problem/solution</a:t>
            </a:r>
          </a:p>
        </p:txBody>
      </p:sp>
      <p:pic>
        <p:nvPicPr>
          <p:cNvPr id="4" name="Picture 3">
            <a:extLst>
              <a:ext uri="{FF2B5EF4-FFF2-40B4-BE49-F238E27FC236}">
                <a16:creationId xmlns:a16="http://schemas.microsoft.com/office/drawing/2014/main" id="{12DE84C7-5760-4349-8516-F7DAAF2EA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91168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B1139-18C6-4061-B3CB-9C32D3F7910D}"/>
              </a:ext>
            </a:extLst>
          </p:cNvPr>
          <p:cNvSpPr>
            <a:spLocks noGrp="1"/>
          </p:cNvSpPr>
          <p:nvPr>
            <p:ph type="title"/>
          </p:nvPr>
        </p:nvSpPr>
        <p:spPr>
          <a:xfrm>
            <a:off x="730379" y="962662"/>
            <a:ext cx="10515600" cy="1325563"/>
          </a:xfrm>
        </p:spPr>
        <p:txBody>
          <a:bodyPr>
            <a:normAutofit/>
          </a:bodyPr>
          <a:lstStyle/>
          <a:p>
            <a:pPr algn="ctr"/>
            <a:r>
              <a:rPr lang="en-US" sz="3200" b="1" dirty="0">
                <a:latin typeface="+mn-lt"/>
              </a:rPr>
              <a:t>4. Questions Appearance</a:t>
            </a:r>
          </a:p>
        </p:txBody>
      </p:sp>
      <p:sp>
        <p:nvSpPr>
          <p:cNvPr id="6" name="Content Placeholder 5">
            <a:extLst>
              <a:ext uri="{FF2B5EF4-FFF2-40B4-BE49-F238E27FC236}">
                <a16:creationId xmlns:a16="http://schemas.microsoft.com/office/drawing/2014/main" id="{FA2D0B12-4F02-4A37-BBE4-98BCEAEC3928}"/>
              </a:ext>
            </a:extLst>
          </p:cNvPr>
          <p:cNvSpPr>
            <a:spLocks noGrp="1"/>
          </p:cNvSpPr>
          <p:nvPr>
            <p:ph idx="1"/>
          </p:nvPr>
        </p:nvSpPr>
        <p:spPr>
          <a:xfrm>
            <a:off x="838200" y="1825625"/>
            <a:ext cx="10515600" cy="3813175"/>
          </a:xfrm>
        </p:spPr>
        <p:txBody>
          <a:bodyPr>
            <a:normAutofit/>
          </a:bodyPr>
          <a:lstStyle/>
          <a:p>
            <a:pPr marL="0" indent="0" algn="just">
              <a:buNone/>
            </a:pPr>
            <a:endParaRPr lang="en-US" dirty="0"/>
          </a:p>
          <a:p>
            <a:pPr marL="0" indent="0" algn="just">
              <a:buNone/>
            </a:pPr>
            <a:r>
              <a:rPr lang="en-US" dirty="0"/>
              <a:t>You must read through or scroll to the end of each passage before receiving questions on that passage. </a:t>
            </a:r>
          </a:p>
          <a:p>
            <a:pPr marL="0" indent="0" algn="just">
              <a:buNone/>
            </a:pPr>
            <a:r>
              <a:rPr lang="en-US" dirty="0"/>
              <a:t>Once the questions appear, the passage appears on the right side of the computer screen. The questions are on the left. </a:t>
            </a:r>
          </a:p>
          <a:p>
            <a:pPr marL="0" indent="0" algn="just">
              <a:buNone/>
            </a:pPr>
            <a:r>
              <a:rPr lang="en-US" dirty="0"/>
              <a:t>The image that follows can help you get familiarized with how the Reading section actually looks like on the </a:t>
            </a:r>
            <a:r>
              <a:rPr lang="en-US" i="1" dirty="0"/>
              <a:t>TOEFL </a:t>
            </a:r>
            <a:r>
              <a:rPr lang="en-US" i="1" dirty="0" err="1"/>
              <a:t>iBT</a:t>
            </a:r>
            <a:r>
              <a:rPr lang="en-US" i="1" dirty="0"/>
              <a:t>® </a:t>
            </a:r>
            <a:r>
              <a:rPr lang="en-US" dirty="0"/>
              <a:t>test: </a:t>
            </a:r>
          </a:p>
          <a:p>
            <a:pPr marL="0" indent="0" algn="just">
              <a:buNone/>
            </a:pPr>
            <a:endParaRPr lang="en-US" dirty="0"/>
          </a:p>
        </p:txBody>
      </p:sp>
      <p:pic>
        <p:nvPicPr>
          <p:cNvPr id="7" name="Picture 6">
            <a:extLst>
              <a:ext uri="{FF2B5EF4-FFF2-40B4-BE49-F238E27FC236}">
                <a16:creationId xmlns:a16="http://schemas.microsoft.com/office/drawing/2014/main" id="{62CF74C3-B81F-41CE-9F59-95FFC3AB1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405529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804C-44B1-4C49-ABC3-88F906D02B16}"/>
              </a:ext>
            </a:extLst>
          </p:cNvPr>
          <p:cNvSpPr>
            <a:spLocks noGrp="1"/>
          </p:cNvSpPr>
          <p:nvPr>
            <p:ph type="title"/>
          </p:nvPr>
        </p:nvSpPr>
        <p:spPr/>
        <p:txBody>
          <a:bodyPr>
            <a:normAutofit/>
          </a:bodyPr>
          <a:lstStyle/>
          <a:p>
            <a:pPr algn="ctr"/>
            <a:r>
              <a:rPr lang="en-US" sz="3200" b="1" dirty="0">
                <a:latin typeface="+mn-lt"/>
              </a:rPr>
              <a:t>5. Reading Section Sample</a:t>
            </a:r>
          </a:p>
        </p:txBody>
      </p:sp>
      <p:pic>
        <p:nvPicPr>
          <p:cNvPr id="5" name="Content Placeholder 4">
            <a:extLst>
              <a:ext uri="{FF2B5EF4-FFF2-40B4-BE49-F238E27FC236}">
                <a16:creationId xmlns:a16="http://schemas.microsoft.com/office/drawing/2014/main" id="{8E5C9564-C0D1-4682-A288-47665F227BF8}"/>
              </a:ext>
            </a:extLst>
          </p:cNvPr>
          <p:cNvPicPr>
            <a:picLocks noGrp="1" noChangeAspect="1"/>
          </p:cNvPicPr>
          <p:nvPr>
            <p:ph idx="1"/>
          </p:nvPr>
        </p:nvPicPr>
        <p:blipFill>
          <a:blip r:embed="rId2"/>
          <a:stretch>
            <a:fillRect/>
          </a:stretch>
        </p:blipFill>
        <p:spPr>
          <a:xfrm>
            <a:off x="3171789" y="1505585"/>
            <a:ext cx="5848421" cy="4351338"/>
          </a:xfrm>
          <a:prstGeom prst="rect">
            <a:avLst/>
          </a:prstGeom>
        </p:spPr>
      </p:pic>
      <p:pic>
        <p:nvPicPr>
          <p:cNvPr id="6" name="Picture 5">
            <a:extLst>
              <a:ext uri="{FF2B5EF4-FFF2-40B4-BE49-F238E27FC236}">
                <a16:creationId xmlns:a16="http://schemas.microsoft.com/office/drawing/2014/main" id="{EB1B7404-CF53-4910-8FF9-11CF0C30E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1052151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B5C5-8C18-4DEC-AE2A-22C200C9A267}"/>
              </a:ext>
            </a:extLst>
          </p:cNvPr>
          <p:cNvSpPr>
            <a:spLocks noGrp="1"/>
          </p:cNvSpPr>
          <p:nvPr>
            <p:ph type="title"/>
          </p:nvPr>
        </p:nvSpPr>
        <p:spPr>
          <a:xfrm>
            <a:off x="730379" y="790879"/>
            <a:ext cx="10515600" cy="1325563"/>
          </a:xfrm>
        </p:spPr>
        <p:txBody>
          <a:bodyPr>
            <a:normAutofit/>
          </a:bodyPr>
          <a:lstStyle/>
          <a:p>
            <a:pPr algn="ctr"/>
            <a:r>
              <a:rPr lang="en-US" sz="3200" b="1" dirty="0">
                <a:latin typeface="+mn-lt"/>
              </a:rPr>
              <a:t>6. Glossary Feature</a:t>
            </a:r>
          </a:p>
        </p:txBody>
      </p:sp>
      <p:sp>
        <p:nvSpPr>
          <p:cNvPr id="3" name="Content Placeholder 2">
            <a:extLst>
              <a:ext uri="{FF2B5EF4-FFF2-40B4-BE49-F238E27FC236}">
                <a16:creationId xmlns:a16="http://schemas.microsoft.com/office/drawing/2014/main" id="{7B570E1E-FA27-4F15-A1A8-F8017934BC90}"/>
              </a:ext>
            </a:extLst>
          </p:cNvPr>
          <p:cNvSpPr>
            <a:spLocks noGrp="1"/>
          </p:cNvSpPr>
          <p:nvPr>
            <p:ph idx="1"/>
          </p:nvPr>
        </p:nvSpPr>
        <p:spPr>
          <a:xfrm>
            <a:off x="838200" y="2073771"/>
            <a:ext cx="10515600" cy="3793297"/>
          </a:xfrm>
        </p:spPr>
        <p:txBody>
          <a:bodyPr>
            <a:normAutofit/>
          </a:bodyPr>
          <a:lstStyle/>
          <a:p>
            <a:pPr marL="0" indent="0" algn="just">
              <a:buNone/>
            </a:pPr>
            <a:r>
              <a:rPr lang="en-US" dirty="0"/>
              <a:t>We emphasize that you do </a:t>
            </a:r>
            <a:r>
              <a:rPr lang="en-US" i="1" dirty="0"/>
              <a:t>not </a:t>
            </a:r>
            <a:r>
              <a:rPr lang="en-US" dirty="0"/>
              <a:t>need any special background knowledge to answer the questions in the reading section correctly: the definition of difficult words or phrases in the passage may be provided on the actual test. </a:t>
            </a:r>
          </a:p>
          <a:p>
            <a:pPr marL="0" indent="0" algn="just">
              <a:buNone/>
            </a:pPr>
            <a:r>
              <a:rPr lang="en-US" dirty="0"/>
              <a:t>You can click on some special-purpose words and phrases in the reading pas­sages to view a definition or explanation of the term. The definition should appear in the lower left part of the screen. In the example that follows, test takers can click on the word “shamans” to view its definition.</a:t>
            </a:r>
          </a:p>
        </p:txBody>
      </p:sp>
      <p:pic>
        <p:nvPicPr>
          <p:cNvPr id="4" name="Picture 3">
            <a:extLst>
              <a:ext uri="{FF2B5EF4-FFF2-40B4-BE49-F238E27FC236}">
                <a16:creationId xmlns:a16="http://schemas.microsoft.com/office/drawing/2014/main" id="{932689F8-F552-4511-9EB1-C82221419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254315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EB08-280F-44DB-97BA-3720E19549C2}"/>
              </a:ext>
            </a:extLst>
          </p:cNvPr>
          <p:cNvSpPr>
            <a:spLocks noGrp="1"/>
          </p:cNvSpPr>
          <p:nvPr>
            <p:ph type="title"/>
          </p:nvPr>
        </p:nvSpPr>
        <p:spPr/>
        <p:txBody>
          <a:bodyPr>
            <a:normAutofit/>
          </a:bodyPr>
          <a:lstStyle/>
          <a:p>
            <a:pPr algn="ctr"/>
            <a:r>
              <a:rPr lang="en-US" sz="3200" b="1" dirty="0">
                <a:latin typeface="+mn-lt"/>
              </a:rPr>
              <a:t>Glossary Feature Sample</a:t>
            </a:r>
          </a:p>
        </p:txBody>
      </p:sp>
      <p:pic>
        <p:nvPicPr>
          <p:cNvPr id="3" name="Picture 2">
            <a:extLst>
              <a:ext uri="{FF2B5EF4-FFF2-40B4-BE49-F238E27FC236}">
                <a16:creationId xmlns:a16="http://schemas.microsoft.com/office/drawing/2014/main" id="{4050B353-A028-4435-96E1-EA90667B59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332382" y="1372636"/>
            <a:ext cx="8044069" cy="4615774"/>
          </a:xfrm>
          <a:prstGeom prst="rect">
            <a:avLst/>
          </a:prstGeom>
          <a:noFill/>
          <a:ln>
            <a:noFill/>
          </a:ln>
        </p:spPr>
      </p:pic>
      <p:pic>
        <p:nvPicPr>
          <p:cNvPr id="4" name="Picture 3">
            <a:extLst>
              <a:ext uri="{FF2B5EF4-FFF2-40B4-BE49-F238E27FC236}">
                <a16:creationId xmlns:a16="http://schemas.microsoft.com/office/drawing/2014/main" id="{3864A3E6-E7BE-4E38-BD3F-AD5934568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213148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C34D2-C863-4469-BB80-DDC674C11875}"/>
              </a:ext>
            </a:extLst>
          </p:cNvPr>
          <p:cNvSpPr>
            <a:spLocks noGrp="1"/>
          </p:cNvSpPr>
          <p:nvPr>
            <p:ph type="title"/>
          </p:nvPr>
        </p:nvSpPr>
        <p:spPr>
          <a:xfrm>
            <a:off x="838200" y="681037"/>
            <a:ext cx="10515600" cy="1325563"/>
          </a:xfrm>
        </p:spPr>
        <p:txBody>
          <a:bodyPr/>
          <a:lstStyle/>
          <a:p>
            <a:pPr algn="ctr"/>
            <a:r>
              <a:rPr lang="en-US" sz="3200" b="1" dirty="0">
                <a:latin typeface="+mn-lt"/>
              </a:rPr>
              <a:t>7. Reading Question Formats </a:t>
            </a:r>
            <a:endParaRPr lang="en-US" dirty="0">
              <a:latin typeface="+mn-lt"/>
            </a:endParaRPr>
          </a:p>
        </p:txBody>
      </p:sp>
      <p:sp>
        <p:nvSpPr>
          <p:cNvPr id="3" name="Content Placeholder 2">
            <a:extLst>
              <a:ext uri="{FF2B5EF4-FFF2-40B4-BE49-F238E27FC236}">
                <a16:creationId xmlns:a16="http://schemas.microsoft.com/office/drawing/2014/main" id="{E0EFE779-4F44-40C2-B8D3-01EFBE7BB915}"/>
              </a:ext>
            </a:extLst>
          </p:cNvPr>
          <p:cNvSpPr>
            <a:spLocks noGrp="1"/>
          </p:cNvSpPr>
          <p:nvPr>
            <p:ph idx="1"/>
          </p:nvPr>
        </p:nvSpPr>
        <p:spPr/>
        <p:txBody>
          <a:bodyPr>
            <a:normAutofit/>
          </a:bodyPr>
          <a:lstStyle/>
          <a:p>
            <a:pPr marL="0" indent="0">
              <a:buNone/>
            </a:pPr>
            <a:r>
              <a:rPr lang="en-US" dirty="0"/>
              <a:t>There are 4 (four) question formats in the reading section: </a:t>
            </a:r>
          </a:p>
          <a:p>
            <a:pPr lvl="0"/>
            <a:r>
              <a:rPr lang="en-US" dirty="0"/>
              <a:t>questions with four choices and a single correct answer in traditional multiple-choice format </a:t>
            </a:r>
          </a:p>
          <a:p>
            <a:pPr lvl="0"/>
            <a:r>
              <a:rPr lang="en-US" dirty="0"/>
              <a:t>multiple-choice questions with more than one answer (for example, two correct answers out of four choices) </a:t>
            </a:r>
          </a:p>
          <a:p>
            <a:pPr lvl="0"/>
            <a:r>
              <a:rPr lang="en-US" dirty="0"/>
              <a:t>questions with four choices and a single answer that ask test takers to “insert a sentence” where it fits best in a passage </a:t>
            </a:r>
          </a:p>
          <a:p>
            <a:pPr lvl="0"/>
            <a:r>
              <a:rPr lang="en-US" dirty="0"/>
              <a:t>“reading to learn” questions that have more than four choices and require more than one answer </a:t>
            </a:r>
          </a:p>
          <a:p>
            <a:endParaRPr lang="en-US" dirty="0"/>
          </a:p>
        </p:txBody>
      </p:sp>
      <p:pic>
        <p:nvPicPr>
          <p:cNvPr id="4" name="Picture 3">
            <a:extLst>
              <a:ext uri="{FF2B5EF4-FFF2-40B4-BE49-F238E27FC236}">
                <a16:creationId xmlns:a16="http://schemas.microsoft.com/office/drawing/2014/main" id="{BE71F026-6A08-4C4C-A878-792DE01F8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3952" y="471663"/>
            <a:ext cx="1592027" cy="981998"/>
          </a:xfrm>
          <a:prstGeom prst="rect">
            <a:avLst/>
          </a:prstGeom>
        </p:spPr>
      </p:pic>
    </p:spTree>
    <p:extLst>
      <p:ext uri="{BB962C8B-B14F-4D97-AF65-F5344CB8AC3E}">
        <p14:creationId xmlns:p14="http://schemas.microsoft.com/office/powerpoint/2010/main" val="2386832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627</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Overlook of the TOEFL iBT® Reading Section</vt:lpstr>
      <vt:lpstr>1. The TOEFL iBT® Academic Reading </vt:lpstr>
      <vt:lpstr>2. Reading Section General Format</vt:lpstr>
      <vt:lpstr>3. Passage Organization Types</vt:lpstr>
      <vt:lpstr>4. Questions Appearance</vt:lpstr>
      <vt:lpstr>5. Reading Section Sample</vt:lpstr>
      <vt:lpstr>6. Glossary Feature</vt:lpstr>
      <vt:lpstr>Glossary Feature Sample</vt:lpstr>
      <vt:lpstr>7. Reading Question Formats </vt:lpstr>
      <vt:lpstr>Expect Further Reading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I drive to work. (Simple Present Tense: Affirmative and Negative Forms.)</dc:title>
  <dc:creator>Lilian Vega</dc:creator>
  <cp:lastModifiedBy>Lilian Vega</cp:lastModifiedBy>
  <cp:revision>117</cp:revision>
  <dcterms:created xsi:type="dcterms:W3CDTF">2019-04-26T21:36:59Z</dcterms:created>
  <dcterms:modified xsi:type="dcterms:W3CDTF">2020-04-10T18:41:18Z</dcterms:modified>
</cp:coreProperties>
</file>