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1" r:id="rId3"/>
    <p:sldId id="275" r:id="rId4"/>
    <p:sldId id="286" r:id="rId5"/>
    <p:sldId id="274" r:id="rId6"/>
    <p:sldId id="276" r:id="rId7"/>
    <p:sldId id="277" r:id="rId8"/>
    <p:sldId id="280" r:id="rId9"/>
    <p:sldId id="283" r:id="rId10"/>
    <p:sldId id="287" r:id="rId11"/>
    <p:sldId id="282"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E5AD1C-7918-4E76-8D6B-AEAC5B14874D}">
          <p14:sldIdLst>
            <p14:sldId id="257"/>
            <p14:sldId id="271"/>
            <p14:sldId id="275"/>
            <p14:sldId id="286"/>
            <p14:sldId id="274"/>
            <p14:sldId id="276"/>
            <p14:sldId id="277"/>
            <p14:sldId id="280"/>
          </p14:sldIdLst>
        </p14:section>
        <p14:section name="Untitled Section" id="{341CDC69-82F3-4525-B706-F87B00849B35}">
          <p14:sldIdLst>
            <p14:sldId id="283"/>
            <p14:sldId id="287"/>
            <p14:sldId id="282"/>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8" d="100"/>
          <a:sy n="58" d="100"/>
        </p:scale>
        <p:origin x="41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2F67B-4002-49C8-AE53-486C0DC0F8BC}" type="datetimeFigureOut">
              <a:rPr lang="en-US" smtClean="0"/>
              <a:t>4/10/2020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5704-90DF-40E1-A78D-BE6FCCE5D587}" type="slidenum">
              <a:rPr lang="en-US" smtClean="0"/>
              <a:t>‹#›</a:t>
            </a:fld>
            <a:endParaRPr lang="en-US"/>
          </a:p>
        </p:txBody>
      </p:sp>
    </p:spTree>
    <p:extLst>
      <p:ext uri="{BB962C8B-B14F-4D97-AF65-F5344CB8AC3E}">
        <p14:creationId xmlns:p14="http://schemas.microsoft.com/office/powerpoint/2010/main" val="381919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E2B-2EF4-45CF-828F-CE1BD1CB65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24B48-9EF2-4146-9BF7-BB406FD63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97883-3F3D-46A3-AC0A-036BEF5D7F72}"/>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8E76BD69-DDEA-435E-82AB-4170C46BE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269DD-FF4E-400F-8375-604CE5C528B3}"/>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4858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676E-8BC2-4660-81E1-B02D9FCE7A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30279-6E57-454D-8D0F-CF5B310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C404-DB89-46DE-831A-EC011F35D9AA}"/>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B117642C-8825-4CC1-A7ED-C93EC0E00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6E483-967A-4DF2-9A20-5B9D6C8DD6D9}"/>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1783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A4532-E7AA-40BA-9E20-BB15C3481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29F81-10E6-41A3-AB2C-B829D8F96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25D1D-50CD-47C6-9879-1C4E750DF595}"/>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BD05FFEC-11F1-428E-B952-8D645174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4C43E-C272-4D2E-85EA-E527CC96D1A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81518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53BD-F595-4CAF-9799-644CD8B4FE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D0DC29-D326-412A-9F5E-82D6F6CC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B3120-674A-4D1D-8D74-3C8C0A4BFDF5}"/>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3D92EBFE-C634-421D-B6BA-5D37AF2F8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20D36-06FA-455A-B268-1702F249367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61945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430-ABEF-4414-80B5-D8990E579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E2000-F1F9-4BF0-8FE4-8897D8AE98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3E0094-F51B-49E9-9108-596330C52E7C}"/>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6DCFF3AB-3B27-44FF-9D8A-35B32AB3A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17EF8-5669-4DFF-BADD-4E5BED6A725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8440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A199-FEC5-49AB-A5A6-5C19758A4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09D22-6368-4A12-B4C0-08EAD0799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D9E49B-CB1B-4DC6-800E-7243360ECC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62352-11F4-4880-A3E0-2C40BB2809AE}"/>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6" name="Footer Placeholder 5">
            <a:extLst>
              <a:ext uri="{FF2B5EF4-FFF2-40B4-BE49-F238E27FC236}">
                <a16:creationId xmlns:a16="http://schemas.microsoft.com/office/drawing/2014/main" id="{A172D2A7-B971-4D17-8D7B-73D7C7A9F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7F385-086D-406D-8298-8EB7FE41C381}"/>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7211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45C0-7F05-408D-965C-590069DE80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B30E-3917-4247-AB3C-878B72FD3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EFBEE-BCB4-44D2-BD79-CD8F38C32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D0ADEC-58CE-4D3E-A3C4-10B10A6AF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14521C-35BD-481A-9CC8-DD8752EB78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3922F-33FB-4360-9A2D-CECD51A4692D}"/>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8" name="Footer Placeholder 7">
            <a:extLst>
              <a:ext uri="{FF2B5EF4-FFF2-40B4-BE49-F238E27FC236}">
                <a16:creationId xmlns:a16="http://schemas.microsoft.com/office/drawing/2014/main" id="{55AA05DE-D834-48D8-8810-71FABF012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21432-891D-4AC5-8F6A-26451BDDDE6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0270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B2D-2825-4FEE-A378-1CF0666CB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87A5C-75A5-4C13-956C-27C6E9E7C68E}"/>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4" name="Footer Placeholder 3">
            <a:extLst>
              <a:ext uri="{FF2B5EF4-FFF2-40B4-BE49-F238E27FC236}">
                <a16:creationId xmlns:a16="http://schemas.microsoft.com/office/drawing/2014/main" id="{7F00AA5C-8586-4E0D-AD66-949D45512D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0A6E8-1257-4C7A-8413-81B48077844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10465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60D2-C952-4488-9768-10A3B0287CB0}"/>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3" name="Footer Placeholder 2">
            <a:extLst>
              <a:ext uri="{FF2B5EF4-FFF2-40B4-BE49-F238E27FC236}">
                <a16:creationId xmlns:a16="http://schemas.microsoft.com/office/drawing/2014/main" id="{37675504-BFDC-4D6D-849A-3B3104D02C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BA100-CFAB-4E0A-885D-94BA14E8534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9286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EB6C-D5BF-424E-8DC3-07EE46300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0837B-A01E-491F-A015-54EC1CBED4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07BC37-C2F8-453E-B794-FCCE50E17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38E5-9E7F-457F-ABB9-C287E3C7F867}"/>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6" name="Footer Placeholder 5">
            <a:extLst>
              <a:ext uri="{FF2B5EF4-FFF2-40B4-BE49-F238E27FC236}">
                <a16:creationId xmlns:a16="http://schemas.microsoft.com/office/drawing/2014/main" id="{BD4E0030-9687-4D4C-AE78-673AE6CD9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CDE02-6195-417C-977B-A1F8CE325FA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69347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52B-2AFB-4054-A712-A2B35F012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268E63-EDD3-4A3C-8D92-EBC8F493E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2B8E0-4058-472D-AD36-74CB06717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201D-F9F3-4EC3-ADDC-9C8EE71540FF}"/>
              </a:ext>
            </a:extLst>
          </p:cNvPr>
          <p:cNvSpPr>
            <a:spLocks noGrp="1"/>
          </p:cNvSpPr>
          <p:nvPr>
            <p:ph type="dt" sz="half" idx="10"/>
          </p:nvPr>
        </p:nvSpPr>
        <p:spPr/>
        <p:txBody>
          <a:bodyPr/>
          <a:lstStyle/>
          <a:p>
            <a:fld id="{2C924AB5-C3D9-4F44-98FE-720955751B37}" type="datetimeFigureOut">
              <a:rPr lang="en-US" smtClean="0"/>
              <a:t>4/10/2020</a:t>
            </a:fld>
            <a:endParaRPr lang="en-US"/>
          </a:p>
        </p:txBody>
      </p:sp>
      <p:sp>
        <p:nvSpPr>
          <p:cNvPr id="6" name="Footer Placeholder 5">
            <a:extLst>
              <a:ext uri="{FF2B5EF4-FFF2-40B4-BE49-F238E27FC236}">
                <a16:creationId xmlns:a16="http://schemas.microsoft.com/office/drawing/2014/main" id="{2F73EB49-3174-4F52-B19F-61AE29C09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5CB56-91AF-4B8C-AA77-125E27FC3F50}"/>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50720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09A76-6E78-4C48-A411-D49BEA245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6774C-D619-4E28-AF1D-8B7B1ECD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66C4F0-B805-47EC-872D-6CCDB78EA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4AB5-C3D9-4F44-98FE-720955751B37}" type="datetimeFigureOut">
              <a:rPr lang="en-US" smtClean="0"/>
              <a:t>4/10/2020</a:t>
            </a:fld>
            <a:endParaRPr lang="en-US"/>
          </a:p>
        </p:txBody>
      </p:sp>
      <p:sp>
        <p:nvSpPr>
          <p:cNvPr id="5" name="Footer Placeholder 4">
            <a:extLst>
              <a:ext uri="{FF2B5EF4-FFF2-40B4-BE49-F238E27FC236}">
                <a16:creationId xmlns:a16="http://schemas.microsoft.com/office/drawing/2014/main" id="{87F02760-4C40-4534-B2E8-0EC6565F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6421A-0F4F-4CB1-8E87-0C5811693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AE85-9DED-47D5-B72F-0F282A997ACE}" type="slidenum">
              <a:rPr lang="en-US" smtClean="0"/>
              <a:t>‹#›</a:t>
            </a:fld>
            <a:endParaRPr lang="en-US"/>
          </a:p>
        </p:txBody>
      </p:sp>
    </p:spTree>
    <p:extLst>
      <p:ext uri="{BB962C8B-B14F-4D97-AF65-F5344CB8AC3E}">
        <p14:creationId xmlns:p14="http://schemas.microsoft.com/office/powerpoint/2010/main" val="264744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archeslanguageschool.com/"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626096" y="681488"/>
            <a:ext cx="10515600" cy="1765578"/>
          </a:xfrm>
        </p:spPr>
        <p:txBody>
          <a:bodyPr>
            <a:normAutofit fontScale="90000"/>
          </a:bodyPr>
          <a:lstStyle/>
          <a:p>
            <a:pPr algn="ctr"/>
            <a:br>
              <a:rPr lang="en-US" sz="3200" b="1" i="1" dirty="0">
                <a:latin typeface="+mn-lt"/>
              </a:rPr>
            </a:br>
            <a:br>
              <a:rPr lang="en-US" sz="3200" b="1" i="1" dirty="0">
                <a:latin typeface="+mn-lt"/>
              </a:rPr>
            </a:br>
            <a:r>
              <a:rPr lang="en-US" sz="3600" b="1" i="1" dirty="0">
                <a:latin typeface="+mn-lt"/>
              </a:rPr>
              <a:t>TOEFL</a:t>
            </a:r>
            <a:r>
              <a:rPr lang="en-US" sz="3600" b="1" dirty="0">
                <a:latin typeface="+mn-lt"/>
              </a:rPr>
              <a:t>® Test Prep</a:t>
            </a:r>
            <a:br>
              <a:rPr lang="en-US" sz="3600" b="1" dirty="0">
                <a:latin typeface="+mn-lt"/>
              </a:rPr>
            </a:br>
            <a:r>
              <a:rPr lang="en-US" sz="2700" dirty="0">
                <a:latin typeface="+mn-lt"/>
              </a:rPr>
              <a:t>By Arches Educational Services</a:t>
            </a:r>
            <a:br>
              <a:rPr lang="en-US" sz="2700" b="1" dirty="0">
                <a:latin typeface="+mn-lt"/>
              </a:rPr>
            </a:br>
            <a:r>
              <a:rPr lang="en-US" sz="2200" b="1" dirty="0">
                <a:latin typeface="+mn-lt"/>
                <a:hlinkClick r:id="rId2"/>
              </a:rPr>
              <a:t>www.archeslanguageschool.com</a:t>
            </a:r>
            <a:br>
              <a:rPr lang="en-US" sz="2200" b="1" dirty="0">
                <a:latin typeface="+mn-lt"/>
              </a:rPr>
            </a:br>
            <a:br>
              <a:rPr lang="en-US" sz="2200" b="1" dirty="0">
                <a:latin typeface="+mn-lt"/>
              </a:rPr>
            </a:br>
            <a:r>
              <a:rPr lang="en-US" sz="2200" b="1" dirty="0">
                <a:latin typeface="+mn-lt"/>
              </a:rPr>
              <a:t> </a:t>
            </a:r>
            <a:br>
              <a:rPr lang="en-US" sz="3200" b="1" dirty="0">
                <a:latin typeface="+mn-lt"/>
              </a:rPr>
            </a:br>
            <a:endParaRPr lang="en-US" sz="3200" b="1" dirty="0">
              <a:latin typeface="+mn-lt"/>
            </a:endParaRPr>
          </a:p>
        </p:txBody>
      </p:sp>
      <p:pic>
        <p:nvPicPr>
          <p:cNvPr id="5" name="Content Placeholder 4">
            <a:extLst>
              <a:ext uri="{FF2B5EF4-FFF2-40B4-BE49-F238E27FC236}">
                <a16:creationId xmlns:a16="http://schemas.microsoft.com/office/drawing/2014/main" id="{ABBBA8D7-0EB0-4E77-B32C-C0A30F3391F3}"/>
              </a:ext>
            </a:extLst>
          </p:cNvPr>
          <p:cNvPicPr>
            <a:picLocks noGrp="1" noChangeAspect="1"/>
          </p:cNvPicPr>
          <p:nvPr>
            <p:ph idx="1"/>
          </p:nvPr>
        </p:nvPicPr>
        <p:blipFill>
          <a:blip r:embed="rId3"/>
          <a:stretch>
            <a:fillRect/>
          </a:stretch>
        </p:blipFill>
        <p:spPr>
          <a:xfrm>
            <a:off x="603280" y="4517257"/>
            <a:ext cx="1704295" cy="1325563"/>
          </a:xfrm>
          <a:prstGeom prst="rect">
            <a:avLst/>
          </a:prstGeom>
        </p:spPr>
      </p:pic>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6" name="TextBox 5">
            <a:extLst>
              <a:ext uri="{FF2B5EF4-FFF2-40B4-BE49-F238E27FC236}">
                <a16:creationId xmlns:a16="http://schemas.microsoft.com/office/drawing/2014/main" id="{5906D438-A24C-44B4-8003-2ED9B69F95F4}"/>
              </a:ext>
            </a:extLst>
          </p:cNvPr>
          <p:cNvSpPr txBox="1"/>
          <p:nvPr/>
        </p:nvSpPr>
        <p:spPr>
          <a:xfrm>
            <a:off x="1211073" y="2122319"/>
            <a:ext cx="9238891" cy="954107"/>
          </a:xfrm>
          <a:prstGeom prst="rect">
            <a:avLst/>
          </a:prstGeom>
          <a:noFill/>
        </p:spPr>
        <p:txBody>
          <a:bodyPr wrap="square" rtlCol="0">
            <a:spAutoFit/>
          </a:bodyPr>
          <a:lstStyle/>
          <a:p>
            <a:pPr algn="ctr"/>
            <a:endParaRPr lang="en-US" sz="2800" b="1" dirty="0"/>
          </a:p>
          <a:p>
            <a:pPr algn="ctr"/>
            <a:r>
              <a:rPr lang="en-US" sz="2800" b="1" dirty="0"/>
              <a:t>Session 1: Getting Familiar with the </a:t>
            </a:r>
            <a:r>
              <a:rPr lang="en-US" sz="2800" b="1" i="1" dirty="0"/>
              <a:t>TOEFL</a:t>
            </a:r>
            <a:r>
              <a:rPr lang="en-US" sz="2800" b="1" dirty="0"/>
              <a:t>® </a:t>
            </a:r>
            <a:r>
              <a:rPr lang="en-US" sz="2800" b="1" i="1" dirty="0"/>
              <a:t>IBT</a:t>
            </a:r>
            <a:r>
              <a:rPr lang="en-US" sz="2800" b="1" dirty="0"/>
              <a:t>  Test</a:t>
            </a:r>
            <a:r>
              <a:rPr lang="en-US" sz="2800" dirty="0"/>
              <a:t> </a:t>
            </a:r>
          </a:p>
        </p:txBody>
      </p:sp>
      <p:sp>
        <p:nvSpPr>
          <p:cNvPr id="7" name="TextBox 6">
            <a:extLst>
              <a:ext uri="{FF2B5EF4-FFF2-40B4-BE49-F238E27FC236}">
                <a16:creationId xmlns:a16="http://schemas.microsoft.com/office/drawing/2014/main" id="{0AE8950E-BD69-48FA-919D-552CEEFE5406}"/>
              </a:ext>
            </a:extLst>
          </p:cNvPr>
          <p:cNvSpPr txBox="1"/>
          <p:nvPr/>
        </p:nvSpPr>
        <p:spPr>
          <a:xfrm>
            <a:off x="1211072" y="2885301"/>
            <a:ext cx="9238891" cy="1754326"/>
          </a:xfrm>
          <a:prstGeom prst="rect">
            <a:avLst/>
          </a:prstGeom>
          <a:noFill/>
        </p:spPr>
        <p:txBody>
          <a:bodyPr wrap="square" rtlCol="0">
            <a:spAutoFit/>
          </a:bodyPr>
          <a:lstStyle/>
          <a:p>
            <a:pPr algn="ctr"/>
            <a:endParaRPr lang="en-US" sz="2400" b="1" dirty="0"/>
          </a:p>
          <a:p>
            <a:pPr algn="ctr"/>
            <a:r>
              <a:rPr lang="en-US" sz="2800" b="1" dirty="0"/>
              <a:t>Adapted From: The Official Guide to the TOEFL® Test</a:t>
            </a:r>
            <a:r>
              <a:rPr lang="en-US" sz="2800" dirty="0"/>
              <a:t>  </a:t>
            </a:r>
          </a:p>
          <a:p>
            <a:pPr algn="ctr"/>
            <a:r>
              <a:rPr lang="en-US" sz="2800" dirty="0"/>
              <a:t>(Fifth Edition)</a:t>
            </a:r>
          </a:p>
          <a:p>
            <a:pPr algn="ctr"/>
            <a:r>
              <a:rPr lang="en-US" sz="2400" dirty="0"/>
              <a:t>By ETS</a:t>
            </a:r>
            <a:r>
              <a:rPr lang="en-US" sz="2400" b="1" dirty="0"/>
              <a:t>®</a:t>
            </a:r>
            <a:r>
              <a:rPr lang="en-US" sz="2400" dirty="0"/>
              <a:t> TOEFL</a:t>
            </a:r>
          </a:p>
        </p:txBody>
      </p:sp>
    </p:spTree>
    <p:extLst>
      <p:ext uri="{BB962C8B-B14F-4D97-AF65-F5344CB8AC3E}">
        <p14:creationId xmlns:p14="http://schemas.microsoft.com/office/powerpoint/2010/main" val="172596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946021" y="962662"/>
            <a:ext cx="10515600" cy="4833593"/>
          </a:xfrm>
        </p:spPr>
        <p:txBody>
          <a:bodyPr>
            <a:normAutofit/>
          </a:bodyPr>
          <a:lstStyle/>
          <a:p>
            <a:endParaRPr lang="en-US" dirty="0"/>
          </a:p>
          <a:p>
            <a:pPr marL="0" indent="0">
              <a:buNone/>
            </a:pPr>
            <a:r>
              <a:rPr lang="en-US" dirty="0"/>
              <a:t>Through the tool bar, you will always know what question you are on and how much time is remaining in the section. It is possible to hide the clock at any time by clicking on </a:t>
            </a:r>
            <a:r>
              <a:rPr lang="en-US" b="1" dirty="0"/>
              <a:t>Hide Time. </a:t>
            </a:r>
            <a:endParaRPr lang="en-US" dirty="0"/>
          </a:p>
          <a:p>
            <a:r>
              <a:rPr lang="en-US" b="1" dirty="0"/>
              <a:t>Volume </a:t>
            </a:r>
            <a:r>
              <a:rPr lang="en-US" dirty="0"/>
              <a:t>allows you to adjust the volume as you listen. </a:t>
            </a:r>
          </a:p>
          <a:p>
            <a:r>
              <a:rPr lang="en-US" b="1" dirty="0"/>
              <a:t>Help </a:t>
            </a:r>
            <a:r>
              <a:rPr lang="en-US" dirty="0"/>
              <a:t>allows you to get relevant help. When you use the </a:t>
            </a:r>
            <a:r>
              <a:rPr lang="en-US" b="1" dirty="0"/>
              <a:t>Help </a:t>
            </a:r>
            <a:r>
              <a:rPr lang="en-US" dirty="0"/>
              <a:t>feature, the clock does not stop. </a:t>
            </a:r>
          </a:p>
          <a:p>
            <a:r>
              <a:rPr lang="en-US" b="1" dirty="0"/>
              <a:t>Next </a:t>
            </a:r>
            <a:r>
              <a:rPr lang="en-US" dirty="0"/>
              <a:t>allows you to proceed to the next question. </a:t>
            </a:r>
          </a:p>
          <a:p>
            <a:r>
              <a:rPr lang="en-US" dirty="0"/>
              <a:t>Once you click on </a:t>
            </a:r>
            <a:r>
              <a:rPr lang="en-US" b="1" dirty="0"/>
              <a:t>Next</a:t>
            </a:r>
            <a:r>
              <a:rPr lang="en-US" dirty="0"/>
              <a:t>, you can confirm your answers by clicking on </a:t>
            </a:r>
            <a:r>
              <a:rPr lang="en-US" b="1" dirty="0"/>
              <a:t>OK</a:t>
            </a:r>
            <a:r>
              <a:rPr lang="en-US" dirty="0"/>
              <a:t>. </a:t>
            </a:r>
          </a:p>
        </p:txBody>
      </p:sp>
      <p:pic>
        <p:nvPicPr>
          <p:cNvPr id="4" name="Picture 3">
            <a:extLst>
              <a:ext uri="{FF2B5EF4-FFF2-40B4-BE49-F238E27FC236}">
                <a16:creationId xmlns:a16="http://schemas.microsoft.com/office/drawing/2014/main" id="{F19CF7AB-29ED-42C6-8CED-805B06A2A6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97719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5. How long is the test? </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p:txBody>
          <a:bodyPr/>
          <a:lstStyle/>
          <a:p>
            <a:pPr marL="0" indent="0">
              <a:buNone/>
            </a:pPr>
            <a:r>
              <a:rPr lang="en-US" dirty="0"/>
              <a:t>The entire test is about four hours long, and all sections are taken on the same day. The following chart shows the possible number of questions and the timing for each section. </a:t>
            </a:r>
          </a:p>
        </p:txBody>
      </p:sp>
      <p:pic>
        <p:nvPicPr>
          <p:cNvPr id="5" name="Picture 4">
            <a:extLst>
              <a:ext uri="{FF2B5EF4-FFF2-40B4-BE49-F238E27FC236}">
                <a16:creationId xmlns:a16="http://schemas.microsoft.com/office/drawing/2014/main" id="{135D8849-550D-4F0E-B5C4-2D991A9C2D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9936" y="2971801"/>
            <a:ext cx="7834016" cy="3048349"/>
          </a:xfrm>
          <a:prstGeom prst="rect">
            <a:avLst/>
          </a:prstGeom>
        </p:spPr>
      </p:pic>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90063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p:txBody>
          <a:bodyPr>
            <a:normAutofit/>
          </a:bodyPr>
          <a:lstStyle/>
          <a:p>
            <a:pPr algn="ctr"/>
            <a:r>
              <a:rPr lang="en-US" sz="3200" b="1" dirty="0">
                <a:latin typeface="+mn-lt"/>
              </a:rPr>
              <a:t>Conclusions</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200" y="1825625"/>
            <a:ext cx="10515600" cy="3440438"/>
          </a:xfrm>
        </p:spPr>
        <p:txBody>
          <a:bodyPr>
            <a:normAutofit/>
          </a:bodyPr>
          <a:lstStyle/>
          <a:p>
            <a:pPr marL="0" indent="0" algn="just">
              <a:buNone/>
            </a:pPr>
            <a:r>
              <a:rPr lang="en-US" dirty="0"/>
              <a:t>Undergraduate, graduate, and postgraduate programs around the world require students to demonstrate their ability to communicate in English as an entrance requirement.</a:t>
            </a:r>
          </a:p>
          <a:p>
            <a:pPr marL="0" indent="0" algn="just">
              <a:buNone/>
            </a:pPr>
            <a:r>
              <a:rPr lang="en-US" dirty="0"/>
              <a:t>The </a:t>
            </a:r>
            <a:r>
              <a:rPr lang="en-US" i="1" dirty="0"/>
              <a:t>TOEFL</a:t>
            </a:r>
            <a:r>
              <a:rPr lang="en-US" dirty="0"/>
              <a:t>® test measures how well test takers </a:t>
            </a:r>
            <a:r>
              <a:rPr lang="en-US" i="1" dirty="0"/>
              <a:t>use </a:t>
            </a:r>
            <a:r>
              <a:rPr lang="en-US" dirty="0"/>
              <a:t>English, not just their knowledge of the language. Because it is a valid and reliable test with unbiased, objective scoring, the TOEFL test confirms that a student has the English language skills necessary to succeed in an academic setting.</a:t>
            </a:r>
          </a:p>
        </p:txBody>
      </p:sp>
    </p:spTree>
    <p:extLst>
      <p:ext uri="{BB962C8B-B14F-4D97-AF65-F5344CB8AC3E}">
        <p14:creationId xmlns:p14="http://schemas.microsoft.com/office/powerpoint/2010/main" val="49150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p:txBody>
          <a:bodyPr>
            <a:normAutofit/>
          </a:bodyPr>
          <a:lstStyle/>
          <a:p>
            <a:pPr algn="ctr"/>
            <a:r>
              <a:rPr lang="en-US" sz="3200" b="1" dirty="0">
                <a:latin typeface="+mn-lt"/>
              </a:rPr>
              <a:t>Session Aim</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825624"/>
            <a:ext cx="10515600" cy="4013315"/>
          </a:xfrm>
        </p:spPr>
        <p:txBody>
          <a:bodyPr>
            <a:normAutofit/>
          </a:bodyPr>
          <a:lstStyle/>
          <a:p>
            <a:pPr marL="0" indent="0">
              <a:buNone/>
            </a:pPr>
            <a:r>
              <a:rPr lang="en-US" dirty="0"/>
              <a:t>By the end of this </a:t>
            </a:r>
            <a:r>
              <a:rPr lang="en-US" i="1" dirty="0"/>
              <a:t>TOEFL</a:t>
            </a:r>
            <a:r>
              <a:rPr lang="en-US" dirty="0"/>
              <a:t>® test prep session, you should be familiar with some important information about the </a:t>
            </a:r>
            <a:r>
              <a:rPr lang="en-US" i="1" dirty="0"/>
              <a:t>TOEFL </a:t>
            </a:r>
            <a:r>
              <a:rPr lang="en-US" i="1" dirty="0" err="1"/>
              <a:t>iBT</a:t>
            </a:r>
            <a:r>
              <a:rPr lang="en-US" dirty="0"/>
              <a:t>® test, such as:</a:t>
            </a:r>
          </a:p>
          <a:p>
            <a:r>
              <a:rPr lang="en-US" dirty="0"/>
              <a:t>the test purpose</a:t>
            </a:r>
          </a:p>
          <a:p>
            <a:r>
              <a:rPr lang="en-US" dirty="0"/>
              <a:t>the test scores</a:t>
            </a:r>
          </a:p>
          <a:p>
            <a:r>
              <a:rPr lang="en-US" dirty="0"/>
              <a:t>the test administration </a:t>
            </a:r>
          </a:p>
          <a:p>
            <a:r>
              <a:rPr lang="en-US" dirty="0"/>
              <a:t>the test format</a:t>
            </a:r>
          </a:p>
          <a:p>
            <a:r>
              <a:rPr lang="en-US" dirty="0"/>
              <a:t>the test length</a:t>
            </a:r>
          </a:p>
          <a:p>
            <a:r>
              <a:rPr lang="en-US" dirty="0"/>
              <a:t>the test scope</a:t>
            </a: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87279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62662"/>
            <a:ext cx="10515600" cy="1325563"/>
          </a:xfrm>
        </p:spPr>
        <p:txBody>
          <a:bodyPr>
            <a:normAutofit/>
          </a:bodyPr>
          <a:lstStyle/>
          <a:p>
            <a:pPr algn="ctr"/>
            <a:r>
              <a:rPr lang="en-US" sz="3200" b="1" dirty="0">
                <a:latin typeface="+mn-lt"/>
              </a:rPr>
              <a:t>1. Why am I required to take the TOEFL</a:t>
            </a:r>
            <a:r>
              <a:rPr lang="en-US" sz="3200" dirty="0"/>
              <a:t>®</a:t>
            </a:r>
            <a:r>
              <a:rPr lang="en-US" sz="3200" b="1" dirty="0">
                <a:latin typeface="+mn-lt"/>
              </a:rPr>
              <a:t> IBT Test? </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398503"/>
            <a:ext cx="10515600" cy="3253149"/>
          </a:xfrm>
        </p:spPr>
        <p:txBody>
          <a:bodyPr>
            <a:normAutofit/>
          </a:bodyPr>
          <a:lstStyle/>
          <a:p>
            <a:pPr marL="0" indent="0" algn="just">
              <a:buNone/>
            </a:pPr>
            <a:r>
              <a:rPr lang="en-US" dirty="0"/>
              <a:t>If your first or native language is </a:t>
            </a:r>
            <a:r>
              <a:rPr lang="en-US" i="1" dirty="0"/>
              <a:t>not </a:t>
            </a:r>
            <a:r>
              <a:rPr lang="en-US" dirty="0"/>
              <a:t>English, it is likely that the college or university that you wish to attend will require you to take an English-language proficiency test. </a:t>
            </a:r>
          </a:p>
          <a:p>
            <a:pPr marL="0" indent="0" algn="just">
              <a:buNone/>
            </a:pPr>
            <a:r>
              <a:rPr lang="en-US" dirty="0"/>
              <a:t>The </a:t>
            </a:r>
            <a:r>
              <a:rPr lang="en-US" i="1" dirty="0"/>
              <a:t>TOEFL </a:t>
            </a:r>
            <a:r>
              <a:rPr lang="en-US" i="1" dirty="0" err="1"/>
              <a:t>iBT</a:t>
            </a:r>
            <a:r>
              <a:rPr lang="en-US" dirty="0"/>
              <a:t>® test gives test takers the opportunity to prove that they can communicate ideas effectively in English in an academic setting by simulating university classroom and student life communication. </a:t>
            </a: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10975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665259"/>
            <a:ext cx="10515600" cy="2944678"/>
          </a:xfrm>
        </p:spPr>
        <p:txBody>
          <a:bodyPr>
            <a:noAutofit/>
          </a:bodyPr>
          <a:lstStyle/>
          <a:p>
            <a:pPr marL="0" indent="0" algn="just">
              <a:buNone/>
            </a:pPr>
            <a:r>
              <a:rPr lang="en-US" dirty="0"/>
              <a:t>The language used in the test reflects real-life English language usage in university lectures, classes, and laboratories. It is the same language professors use when they discuss course work or concepts with students, or students use in study groups and everyday university situations.</a:t>
            </a:r>
          </a:p>
          <a:p>
            <a:pPr marL="0" indent="0" algn="just">
              <a:buNone/>
            </a:pPr>
            <a:r>
              <a:rPr lang="en-US" dirty="0"/>
              <a:t>In the past, English instruction focused on learning about the language (especially grammar), and students could receive high scores on tests without being able to communicate. Now teachers and learners understand the importance of using English to communicate.</a:t>
            </a: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246919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1307718"/>
            <a:ext cx="10515600" cy="1325563"/>
          </a:xfrm>
        </p:spPr>
        <p:txBody>
          <a:bodyPr>
            <a:normAutofit/>
          </a:bodyPr>
          <a:lstStyle/>
          <a:p>
            <a:pPr algn="ctr"/>
            <a:r>
              <a:rPr lang="en-US" sz="3200" b="1" dirty="0">
                <a:latin typeface="+mn-lt"/>
              </a:rPr>
              <a:t>2. Is There a Minimum Acceptable Score? </a:t>
            </a:r>
            <a:br>
              <a:rPr lang="en-US" sz="3200" b="1" dirty="0">
                <a:latin typeface="+mn-lt"/>
              </a:rPr>
            </a:br>
            <a:endParaRPr lang="en-US" sz="3200" b="1" dirty="0">
              <a:latin typeface="+mn-lt"/>
            </a:endParaRP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730379" y="2289716"/>
            <a:ext cx="10515600" cy="3901764"/>
          </a:xfrm>
        </p:spPr>
        <p:txBody>
          <a:bodyPr>
            <a:normAutofit fontScale="92500" lnSpcReduction="10000"/>
          </a:bodyPr>
          <a:lstStyle/>
          <a:p>
            <a:pPr marL="0" indent="0" algn="just">
              <a:buNone/>
            </a:pPr>
            <a:r>
              <a:rPr lang="en-US" sz="3000" dirty="0"/>
              <a:t>Each institution that uses </a:t>
            </a:r>
            <a:r>
              <a:rPr lang="en-US" sz="3000" i="1" dirty="0"/>
              <a:t>TOEFL </a:t>
            </a:r>
            <a:r>
              <a:rPr lang="en-US" sz="3000" i="1" dirty="0" err="1"/>
              <a:t>iBT</a:t>
            </a:r>
            <a:r>
              <a:rPr lang="en-US" sz="3000" dirty="0"/>
              <a:t>® scores sets its own minimum level of accept-able performance. These minimums vary from one institution to another, depending on factors such as the applicant’s field of study, the level of study (undergraduate or graduate), or whether the institution offers English as a Second Language support for its students. Your test scores will be considered together with other information you supply to the institution to determine if you have the appropriate academic and language background to be admitted to a regular or modified program of study. They will also be reported to you both online and by mail. </a:t>
            </a:r>
          </a:p>
          <a:p>
            <a:pPr marL="0" indent="0" algn="just">
              <a:buNone/>
            </a:pPr>
            <a:endParaRPr lang="en-US" dirty="0"/>
          </a:p>
          <a:p>
            <a:pPr marL="0" indent="0" algn="just">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2877036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62662"/>
            <a:ext cx="10515600" cy="1325563"/>
          </a:xfrm>
        </p:spPr>
        <p:txBody>
          <a:bodyPr>
            <a:normAutofit/>
          </a:bodyPr>
          <a:lstStyle/>
          <a:p>
            <a:pPr algn="ctr"/>
            <a:r>
              <a:rPr lang="en-US" sz="3200" b="1" dirty="0">
                <a:latin typeface="+mn-lt"/>
              </a:rPr>
              <a:t>3. What are the abilities measured?</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398503"/>
            <a:ext cx="10515600" cy="3665867"/>
          </a:xfrm>
        </p:spPr>
        <p:txBody>
          <a:bodyPr>
            <a:normAutofit/>
          </a:bodyPr>
          <a:lstStyle/>
          <a:p>
            <a:pPr marL="0" indent="0" algn="just">
              <a:buNone/>
            </a:pPr>
            <a:r>
              <a:rPr lang="en-US" sz="3000" dirty="0"/>
              <a:t>The </a:t>
            </a:r>
            <a:r>
              <a:rPr lang="en-US" sz="3000" i="1" dirty="0"/>
              <a:t>TOEFL </a:t>
            </a:r>
            <a:r>
              <a:rPr lang="en-US" sz="3000" i="1" dirty="0" err="1"/>
              <a:t>iBT</a:t>
            </a:r>
            <a:r>
              <a:rPr lang="en-US" sz="3000" dirty="0"/>
              <a:t>® test measures all four language skills that are important for effective communication: </a:t>
            </a:r>
          </a:p>
          <a:p>
            <a:pPr algn="just"/>
            <a:r>
              <a:rPr lang="en-US" sz="3000" dirty="0"/>
              <a:t>Speaking</a:t>
            </a:r>
          </a:p>
          <a:p>
            <a:pPr algn="just"/>
            <a:r>
              <a:rPr lang="en-US" sz="3000" dirty="0"/>
              <a:t>Listening</a:t>
            </a:r>
          </a:p>
          <a:p>
            <a:pPr algn="just"/>
            <a:r>
              <a:rPr lang="en-US" sz="3000" dirty="0"/>
              <a:t>Reading</a:t>
            </a:r>
          </a:p>
          <a:p>
            <a:pPr algn="just"/>
            <a:r>
              <a:rPr lang="en-US" sz="3000" dirty="0"/>
              <a:t>Writing </a:t>
            </a:r>
          </a:p>
          <a:p>
            <a:pPr marL="0" indent="0">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877388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790879"/>
            <a:ext cx="10515600" cy="1325563"/>
          </a:xfrm>
        </p:spPr>
        <p:txBody>
          <a:bodyPr>
            <a:normAutofit/>
          </a:bodyPr>
          <a:lstStyle/>
          <a:p>
            <a:pPr algn="ctr"/>
            <a:r>
              <a:rPr lang="en-US" sz="3200" b="1" dirty="0">
                <a:latin typeface="+mn-lt"/>
              </a:rPr>
              <a:t>4. How is each ability measured?</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067997"/>
            <a:ext cx="10515600" cy="3232883"/>
          </a:xfrm>
        </p:spPr>
        <p:txBody>
          <a:bodyPr>
            <a:noAutofit/>
          </a:bodyPr>
          <a:lstStyle/>
          <a:p>
            <a:pPr marL="0" indent="0" algn="just">
              <a:buNone/>
            </a:pPr>
            <a:r>
              <a:rPr lang="en-US" dirty="0"/>
              <a:t>The</a:t>
            </a:r>
            <a:r>
              <a:rPr lang="en-US" i="1" dirty="0"/>
              <a:t> TOEFL</a:t>
            </a:r>
            <a:r>
              <a:rPr lang="en-US" dirty="0"/>
              <a:t>® test reflects how language is really used with integrated tasks that combine more than one skill, just as in real academic settings. For example, the integrated questions ask test takers to:</a:t>
            </a:r>
          </a:p>
          <a:p>
            <a:pPr algn="just"/>
            <a:r>
              <a:rPr lang="en-US" dirty="0"/>
              <a:t> listen and then speak in response to a question,</a:t>
            </a:r>
          </a:p>
          <a:p>
            <a:pPr algn="just"/>
            <a:r>
              <a:rPr lang="en-US" dirty="0"/>
              <a:t>read, listen, and then speak in response to a question,</a:t>
            </a:r>
          </a:p>
          <a:p>
            <a:pPr algn="just"/>
            <a:r>
              <a:rPr lang="en-US" dirty="0"/>
              <a:t>read, listen, and then write in response to a question.</a:t>
            </a:r>
          </a:p>
          <a:p>
            <a:pPr marL="0" indent="0" algn="just">
              <a:buNone/>
            </a:pPr>
            <a:r>
              <a:rPr lang="en-US" dirty="0"/>
              <a:t>This integration of skills represents the best practices in language learning and teaching. Activities that integrate language skills are nowadays popular in many English language programs.</a:t>
            </a:r>
          </a:p>
          <a:p>
            <a:pPr marL="0" indent="0" algn="just">
              <a:buNone/>
            </a:pPr>
            <a:endParaRPr lang="en-US" dirty="0"/>
          </a:p>
          <a:p>
            <a:pPr algn="just"/>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11274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17515"/>
            <a:ext cx="10515600" cy="1325563"/>
          </a:xfrm>
        </p:spPr>
        <p:txBody>
          <a:bodyPr>
            <a:normAutofit/>
          </a:bodyPr>
          <a:lstStyle/>
          <a:p>
            <a:pPr algn="ctr"/>
            <a:r>
              <a:rPr lang="en-US" sz="3200" b="1" dirty="0">
                <a:latin typeface="+mn-lt"/>
              </a:rPr>
              <a:t>4. How is the Test Administered? </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044820"/>
            <a:ext cx="10515600" cy="4137319"/>
          </a:xfrm>
        </p:spPr>
        <p:txBody>
          <a:bodyPr>
            <a:normAutofit/>
          </a:bodyPr>
          <a:lstStyle/>
          <a:p>
            <a:pPr marL="0" indent="0" algn="just">
              <a:buNone/>
            </a:pPr>
            <a:r>
              <a:rPr lang="en-US" dirty="0"/>
              <a:t>The </a:t>
            </a:r>
            <a:r>
              <a:rPr lang="en-US" i="1" dirty="0"/>
              <a:t>TOEFL </a:t>
            </a:r>
            <a:r>
              <a:rPr lang="en-US" i="1" dirty="0" err="1"/>
              <a:t>iBT</a:t>
            </a:r>
            <a:r>
              <a:rPr lang="en-US" dirty="0"/>
              <a:t>® test is administered via the Internet at a secure network of testing centers around the world. </a:t>
            </a:r>
          </a:p>
          <a:p>
            <a:pPr marL="0" indent="0" algn="just">
              <a:buNone/>
            </a:pPr>
            <a:r>
              <a:rPr lang="en-US" dirty="0"/>
              <a:t>Instructions for answering questions are given with each section. There is no computer tutorial. Test takers can take notes throughout the entire test; but at the end of testing, all notes are collected and destroyed at the test center to ensure test security. </a:t>
            </a:r>
          </a:p>
          <a:p>
            <a:pPr marL="0" indent="0" algn="just">
              <a:buNone/>
            </a:pPr>
            <a:r>
              <a:rPr lang="en-US" dirty="0"/>
              <a:t>For the Speaking section, test takers wear noise-canceling headphones and speak into a microphone. Responses are recorded digitally. For the Writing section, test takers type their responses. </a:t>
            </a:r>
          </a:p>
          <a:p>
            <a:pPr marL="0" indent="0" algn="just">
              <a:buNone/>
            </a:pPr>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74154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186A31-3434-43B0-8213-24D9CF9244BB}"/>
              </a:ext>
            </a:extLst>
          </p:cNvPr>
          <p:cNvSpPr>
            <a:spLocks noGrp="1"/>
          </p:cNvSpPr>
          <p:nvPr>
            <p:ph idx="1"/>
          </p:nvPr>
        </p:nvSpPr>
        <p:spPr>
          <a:xfrm>
            <a:off x="838200" y="1566498"/>
            <a:ext cx="10515600" cy="3200749"/>
          </a:xfrm>
        </p:spPr>
        <p:txBody>
          <a:bodyPr/>
          <a:lstStyle/>
          <a:p>
            <a:pPr marL="0" indent="0" algn="just">
              <a:buNone/>
            </a:pPr>
            <a:r>
              <a:rPr lang="en-US" dirty="0"/>
              <a:t>There is an on-screen toolbar in each section that allows you to navigate through the test with ease. The section is always listed in the upper left-hand corner of the toolbar. For example, this is what the toolbar looks like in the listening and reading sections respectively: </a:t>
            </a:r>
          </a:p>
        </p:txBody>
      </p:sp>
      <p:pic>
        <p:nvPicPr>
          <p:cNvPr id="4" name="Picture 3">
            <a:extLst>
              <a:ext uri="{FF2B5EF4-FFF2-40B4-BE49-F238E27FC236}">
                <a16:creationId xmlns:a16="http://schemas.microsoft.com/office/drawing/2014/main" id="{EBB5E930-1084-4541-B19C-833951B9BFC6}"/>
              </a:ext>
            </a:extLst>
          </p:cNvPr>
          <p:cNvPicPr>
            <a:picLocks noChangeAspect="1"/>
          </p:cNvPicPr>
          <p:nvPr/>
        </p:nvPicPr>
        <p:blipFill>
          <a:blip r:embed="rId2"/>
          <a:stretch>
            <a:fillRect/>
          </a:stretch>
        </p:blipFill>
        <p:spPr>
          <a:xfrm>
            <a:off x="981775" y="3429000"/>
            <a:ext cx="10228450" cy="1036363"/>
          </a:xfrm>
          <a:prstGeom prst="rect">
            <a:avLst/>
          </a:prstGeom>
        </p:spPr>
      </p:pic>
      <p:pic>
        <p:nvPicPr>
          <p:cNvPr id="5" name="Picture 4">
            <a:extLst>
              <a:ext uri="{FF2B5EF4-FFF2-40B4-BE49-F238E27FC236}">
                <a16:creationId xmlns:a16="http://schemas.microsoft.com/office/drawing/2014/main" id="{487F385B-81C4-41F5-8449-B0BA619751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pic>
        <p:nvPicPr>
          <p:cNvPr id="6" name="Picture 5">
            <a:extLst>
              <a:ext uri="{FF2B5EF4-FFF2-40B4-BE49-F238E27FC236}">
                <a16:creationId xmlns:a16="http://schemas.microsoft.com/office/drawing/2014/main" id="{14A2AC42-EAB6-48CD-A677-E9A1CC4E198B}"/>
              </a:ext>
            </a:extLst>
          </p:cNvPr>
          <p:cNvPicPr>
            <a:picLocks noChangeAspect="1"/>
          </p:cNvPicPr>
          <p:nvPr/>
        </p:nvPicPr>
        <p:blipFill>
          <a:blip r:embed="rId4"/>
          <a:stretch>
            <a:fillRect/>
          </a:stretch>
        </p:blipFill>
        <p:spPr>
          <a:xfrm>
            <a:off x="1211459" y="4633158"/>
            <a:ext cx="9929192" cy="970352"/>
          </a:xfrm>
          <a:prstGeom prst="rect">
            <a:avLst/>
          </a:prstGeom>
        </p:spPr>
      </p:pic>
    </p:spTree>
    <p:extLst>
      <p:ext uri="{BB962C8B-B14F-4D97-AF65-F5344CB8AC3E}">
        <p14:creationId xmlns:p14="http://schemas.microsoft.com/office/powerpoint/2010/main" val="1409673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TotalTime>
  <Words>914</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TOEFL® Test Prep By Arches Educational Services www.archeslanguageschool.com    </vt:lpstr>
      <vt:lpstr>Session Aim</vt:lpstr>
      <vt:lpstr>1. Why am I required to take the TOEFL® IBT Test? </vt:lpstr>
      <vt:lpstr>PowerPoint Presentation</vt:lpstr>
      <vt:lpstr>2. Is There a Minimum Acceptable Score?  </vt:lpstr>
      <vt:lpstr>3. What are the abilities measured?</vt:lpstr>
      <vt:lpstr>4. How is each ability measured?</vt:lpstr>
      <vt:lpstr>4. How is the Test Administered? </vt:lpstr>
      <vt:lpstr>PowerPoint Presentation</vt:lpstr>
      <vt:lpstr>PowerPoint Presentation</vt:lpstr>
      <vt:lpstr>5. How long is the test? </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 drive to work. (Simple Present Tense: Affirmative and Negative Forms.)</dc:title>
  <dc:creator>Lilian Vega</dc:creator>
  <cp:lastModifiedBy>Lilian Vega</cp:lastModifiedBy>
  <cp:revision>123</cp:revision>
  <dcterms:created xsi:type="dcterms:W3CDTF">2019-04-26T21:36:59Z</dcterms:created>
  <dcterms:modified xsi:type="dcterms:W3CDTF">2020-04-10T04:50:13Z</dcterms:modified>
</cp:coreProperties>
</file>