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4" r:id="rId2"/>
    <p:sldId id="286" r:id="rId3"/>
    <p:sldId id="287" r:id="rId4"/>
    <p:sldId id="296" r:id="rId5"/>
    <p:sldId id="297" r:id="rId6"/>
    <p:sldId id="288" r:id="rId7"/>
    <p:sldId id="298" r:id="rId8"/>
    <p:sldId id="299" r:id="rId9"/>
    <p:sldId id="27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1E5AD1C-7918-4E76-8D6B-AEAC5B14874D}">
          <p14:sldIdLst>
            <p14:sldId id="274"/>
            <p14:sldId id="286"/>
            <p14:sldId id="287"/>
            <p14:sldId id="296"/>
            <p14:sldId id="297"/>
            <p14:sldId id="288"/>
            <p14:sldId id="298"/>
            <p14:sldId id="299"/>
            <p14:sldId id="2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74" d="100"/>
          <a:sy n="74" d="100"/>
        </p:scale>
        <p:origin x="37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F2F67B-4002-49C8-AE53-486C0DC0F8BC}" type="datetimeFigureOut">
              <a:rPr lang="en-US" smtClean="0"/>
              <a:t>4/21/2020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A5704-90DF-40E1-A78D-BE6FCCE5D587}" type="slidenum">
              <a:rPr lang="en-US" smtClean="0"/>
              <a:t>‹#›</a:t>
            </a:fld>
            <a:endParaRPr lang="en-US"/>
          </a:p>
        </p:txBody>
      </p:sp>
    </p:spTree>
    <p:extLst>
      <p:ext uri="{BB962C8B-B14F-4D97-AF65-F5344CB8AC3E}">
        <p14:creationId xmlns:p14="http://schemas.microsoft.com/office/powerpoint/2010/main" val="3819199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7A5704-90DF-40E1-A78D-BE6FCCE5D587}" type="slidenum">
              <a:rPr lang="en-US" smtClean="0"/>
              <a:t>7</a:t>
            </a:fld>
            <a:endParaRPr lang="en-US"/>
          </a:p>
        </p:txBody>
      </p:sp>
    </p:spTree>
    <p:extLst>
      <p:ext uri="{BB962C8B-B14F-4D97-AF65-F5344CB8AC3E}">
        <p14:creationId xmlns:p14="http://schemas.microsoft.com/office/powerpoint/2010/main" val="3772255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7A5704-90DF-40E1-A78D-BE6FCCE5D587}" type="slidenum">
              <a:rPr lang="en-US" smtClean="0"/>
              <a:t>8</a:t>
            </a:fld>
            <a:endParaRPr lang="en-US"/>
          </a:p>
        </p:txBody>
      </p:sp>
    </p:spTree>
    <p:extLst>
      <p:ext uri="{BB962C8B-B14F-4D97-AF65-F5344CB8AC3E}">
        <p14:creationId xmlns:p14="http://schemas.microsoft.com/office/powerpoint/2010/main" val="434700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D3E2B-2EF4-45CF-828F-CE1BD1CB65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E24B48-9EF2-4146-9BF7-BB406FD635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397883-3F3D-46A3-AC0A-036BEF5D7F72}"/>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5" name="Footer Placeholder 4">
            <a:extLst>
              <a:ext uri="{FF2B5EF4-FFF2-40B4-BE49-F238E27FC236}">
                <a16:creationId xmlns:a16="http://schemas.microsoft.com/office/drawing/2014/main" id="{8E76BD69-DDEA-435E-82AB-4170C46BE0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E269DD-FF4E-400F-8375-604CE5C528B3}"/>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348586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0676E-8BC2-4660-81E1-B02D9FCE7A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130279-6E57-454D-8D0F-CF5B310493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C0C404-DB89-46DE-831A-EC011F35D9AA}"/>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5" name="Footer Placeholder 4">
            <a:extLst>
              <a:ext uri="{FF2B5EF4-FFF2-40B4-BE49-F238E27FC236}">
                <a16:creationId xmlns:a16="http://schemas.microsoft.com/office/drawing/2014/main" id="{B117642C-8825-4CC1-A7ED-C93EC0E00E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56E483-967A-4DF2-9A20-5B9D6C8DD6D9}"/>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1178343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AA4532-E7AA-40BA-9E20-BB15C3481C8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229F81-10E6-41A3-AB2C-B829D8F965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325D1D-50CD-47C6-9879-1C4E750DF595}"/>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5" name="Footer Placeholder 4">
            <a:extLst>
              <a:ext uri="{FF2B5EF4-FFF2-40B4-BE49-F238E27FC236}">
                <a16:creationId xmlns:a16="http://schemas.microsoft.com/office/drawing/2014/main" id="{BD05FFEC-11F1-428E-B952-8D64517483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84C43E-C272-4D2E-85EA-E527CC96D1A8}"/>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381518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D53BD-F595-4CAF-9799-644CD8B4FE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D0DC29-D326-412A-9F5E-82D6F6CC0D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8B3120-674A-4D1D-8D74-3C8C0A4BFDF5}"/>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5" name="Footer Placeholder 4">
            <a:extLst>
              <a:ext uri="{FF2B5EF4-FFF2-40B4-BE49-F238E27FC236}">
                <a16:creationId xmlns:a16="http://schemas.microsoft.com/office/drawing/2014/main" id="{3D92EBFE-C634-421D-B6BA-5D37AF2F8C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320D36-06FA-455A-B268-1702F2493678}"/>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1619453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8A430-ABEF-4414-80B5-D8990E579F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AE2000-F1F9-4BF0-8FE4-8897D8AE98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3E0094-F51B-49E9-9108-596330C52E7C}"/>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5" name="Footer Placeholder 4">
            <a:extLst>
              <a:ext uri="{FF2B5EF4-FFF2-40B4-BE49-F238E27FC236}">
                <a16:creationId xmlns:a16="http://schemas.microsoft.com/office/drawing/2014/main" id="{6DCFF3AB-3B27-44FF-9D8A-35B32AB3A4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517EF8-5669-4DFF-BADD-4E5BED6A725F}"/>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844029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FA199-FEC5-49AB-A5A6-5C19758A4E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609D22-6368-4A12-B4C0-08EAD0799D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6D9E49B-CB1B-4DC6-800E-7243360ECC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F62352-11F4-4880-A3E0-2C40BB2809AE}"/>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6" name="Footer Placeholder 5">
            <a:extLst>
              <a:ext uri="{FF2B5EF4-FFF2-40B4-BE49-F238E27FC236}">
                <a16:creationId xmlns:a16="http://schemas.microsoft.com/office/drawing/2014/main" id="{A172D2A7-B971-4D17-8D7B-73D7C7A9FE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47F385-086D-406D-8298-8EB7FE41C381}"/>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3721185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145C0-7F05-408D-965C-590069DE806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63B30E-3917-4247-AB3C-878B72FD3A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5EFBEE-BCB4-44D2-BD79-CD8F38C329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D0ADEC-58CE-4D3E-A3C4-10B10A6AF3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14521C-35BD-481A-9CC8-DD8752EB78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D3922F-33FB-4360-9A2D-CECD51A4692D}"/>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8" name="Footer Placeholder 7">
            <a:extLst>
              <a:ext uri="{FF2B5EF4-FFF2-40B4-BE49-F238E27FC236}">
                <a16:creationId xmlns:a16="http://schemas.microsoft.com/office/drawing/2014/main" id="{55AA05DE-D834-48D8-8810-71FABF012F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021432-891D-4AC5-8F6A-26451BDDDE6F}"/>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02703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D4B2D-2825-4FEE-A378-1CF0666CB1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B87A5C-75A5-4C13-956C-27C6E9E7C68E}"/>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4" name="Footer Placeholder 3">
            <a:extLst>
              <a:ext uri="{FF2B5EF4-FFF2-40B4-BE49-F238E27FC236}">
                <a16:creationId xmlns:a16="http://schemas.microsoft.com/office/drawing/2014/main" id="{7F00AA5C-8586-4E0D-AD66-949D45512D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70A6E8-1257-4C7A-8413-81B48077844F}"/>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104659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3960D2-C952-4488-9768-10A3B0287CB0}"/>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3" name="Footer Placeholder 2">
            <a:extLst>
              <a:ext uri="{FF2B5EF4-FFF2-40B4-BE49-F238E27FC236}">
                <a16:creationId xmlns:a16="http://schemas.microsoft.com/office/drawing/2014/main" id="{37675504-BFDC-4D6D-849A-3B3104D02C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7BA100-CFAB-4E0A-885D-94BA14E8534A}"/>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928622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8EB6C-D5BF-424E-8DC3-07EE463009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A0837B-A01E-491F-A015-54EC1CBED4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07BC37-C2F8-453E-B794-FCCE50E17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AC38E5-9E7F-457F-ABB9-C287E3C7F867}"/>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6" name="Footer Placeholder 5">
            <a:extLst>
              <a:ext uri="{FF2B5EF4-FFF2-40B4-BE49-F238E27FC236}">
                <a16:creationId xmlns:a16="http://schemas.microsoft.com/office/drawing/2014/main" id="{BD4E0030-9687-4D4C-AE78-673AE6CD9D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4CDE02-6195-417C-977B-A1F8CE325FAA}"/>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693472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8252B-2AFB-4054-A712-A2B35F0125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1268E63-EDD3-4A3C-8D92-EBC8F493EF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A2B8E0-4058-472D-AD36-74CB067179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2A201D-F9F3-4EC3-ADDC-9C8EE71540FF}"/>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6" name="Footer Placeholder 5">
            <a:extLst>
              <a:ext uri="{FF2B5EF4-FFF2-40B4-BE49-F238E27FC236}">
                <a16:creationId xmlns:a16="http://schemas.microsoft.com/office/drawing/2014/main" id="{2F73EB49-3174-4F52-B19F-61AE29C095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65CB56-91AF-4B8C-AA77-125E27FC3F50}"/>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1507208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A09A76-6E78-4C48-A411-D49BEA2455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36774C-D619-4E28-AF1D-8B7B1ECD7C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66C4F0-B805-47EC-872D-6CCDB78EA2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924AB5-C3D9-4F44-98FE-720955751B37}" type="datetimeFigureOut">
              <a:rPr lang="en-US" smtClean="0"/>
              <a:t>4/21/2020</a:t>
            </a:fld>
            <a:endParaRPr lang="en-US"/>
          </a:p>
        </p:txBody>
      </p:sp>
      <p:sp>
        <p:nvSpPr>
          <p:cNvPr id="5" name="Footer Placeholder 4">
            <a:extLst>
              <a:ext uri="{FF2B5EF4-FFF2-40B4-BE49-F238E27FC236}">
                <a16:creationId xmlns:a16="http://schemas.microsoft.com/office/drawing/2014/main" id="{87F02760-4C40-4534-B2E8-0EC6565FE7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E36421A-0F4F-4CB1-8E87-0C58116935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01AE85-9DED-47D5-B72F-0F282A997ACE}" type="slidenum">
              <a:rPr lang="en-US" smtClean="0"/>
              <a:t>‹#›</a:t>
            </a:fld>
            <a:endParaRPr lang="en-US"/>
          </a:p>
        </p:txBody>
      </p:sp>
    </p:spTree>
    <p:extLst>
      <p:ext uri="{BB962C8B-B14F-4D97-AF65-F5344CB8AC3E}">
        <p14:creationId xmlns:p14="http://schemas.microsoft.com/office/powerpoint/2010/main" val="2647448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F6DAA-308F-4B18-A5D4-B51EFAFA2166}"/>
              </a:ext>
            </a:extLst>
          </p:cNvPr>
          <p:cNvSpPr>
            <a:spLocks noGrp="1"/>
          </p:cNvSpPr>
          <p:nvPr>
            <p:ph type="title"/>
          </p:nvPr>
        </p:nvSpPr>
        <p:spPr>
          <a:xfrm>
            <a:off x="648419" y="962662"/>
            <a:ext cx="10515600" cy="1325563"/>
          </a:xfrm>
        </p:spPr>
        <p:txBody>
          <a:bodyPr>
            <a:normAutofit/>
          </a:bodyPr>
          <a:lstStyle/>
          <a:p>
            <a:pPr algn="ctr"/>
            <a:r>
              <a:rPr lang="en-US" sz="3200" b="1" dirty="0">
                <a:latin typeface="+mn-lt"/>
                <a:cs typeface="Arial" panose="020B0604020202020204" pitchFamily="34" charset="0"/>
              </a:rPr>
              <a:t>Overview of the </a:t>
            </a:r>
            <a:r>
              <a:rPr lang="en-US" sz="3200" b="1" i="1" dirty="0">
                <a:latin typeface="+mn-lt"/>
                <a:cs typeface="Arial" panose="020B0604020202020204" pitchFamily="34" charset="0"/>
              </a:rPr>
              <a:t>TOEFL </a:t>
            </a:r>
            <a:r>
              <a:rPr lang="en-US" sz="3200" b="1" i="1" dirty="0" err="1">
                <a:latin typeface="+mn-lt"/>
                <a:cs typeface="Arial" panose="020B0604020202020204" pitchFamily="34" charset="0"/>
              </a:rPr>
              <a:t>iBT</a:t>
            </a:r>
            <a:r>
              <a:rPr lang="en-US" sz="3200" b="1" i="1" dirty="0">
                <a:latin typeface="+mn-lt"/>
                <a:cs typeface="Arial" panose="020B0604020202020204" pitchFamily="34" charset="0"/>
              </a:rPr>
              <a:t>® </a:t>
            </a:r>
            <a:r>
              <a:rPr lang="en-US" sz="3200" b="1" dirty="0">
                <a:latin typeface="+mn-lt"/>
                <a:cs typeface="Arial" panose="020B0604020202020204" pitchFamily="34" charset="0"/>
              </a:rPr>
              <a:t>Writing Section</a:t>
            </a:r>
          </a:p>
        </p:txBody>
      </p:sp>
      <p:sp>
        <p:nvSpPr>
          <p:cNvPr id="3" name="Content Placeholder 2">
            <a:extLst>
              <a:ext uri="{FF2B5EF4-FFF2-40B4-BE49-F238E27FC236}">
                <a16:creationId xmlns:a16="http://schemas.microsoft.com/office/drawing/2014/main" id="{7E9B6D29-7228-4767-9FCE-460777BF0BF9}"/>
              </a:ext>
            </a:extLst>
          </p:cNvPr>
          <p:cNvSpPr>
            <a:spLocks noGrp="1"/>
          </p:cNvSpPr>
          <p:nvPr>
            <p:ph idx="1"/>
          </p:nvPr>
        </p:nvSpPr>
        <p:spPr>
          <a:xfrm>
            <a:off x="838200" y="2193027"/>
            <a:ext cx="10515600" cy="2618289"/>
          </a:xfrm>
        </p:spPr>
        <p:txBody>
          <a:bodyPr>
            <a:normAutofit fontScale="92500" lnSpcReduction="10000"/>
          </a:bodyPr>
          <a:lstStyle/>
          <a:p>
            <a:pPr marL="0" indent="0" algn="just">
              <a:lnSpc>
                <a:spcPct val="120000"/>
              </a:lnSpc>
              <a:spcBef>
                <a:spcPts val="0"/>
              </a:spcBef>
              <a:buNone/>
            </a:pPr>
            <a:r>
              <a:rPr lang="en-US" sz="3000" dirty="0"/>
              <a:t>By the end of this presentation, you should be familiar with:</a:t>
            </a:r>
          </a:p>
          <a:p>
            <a:pPr algn="just">
              <a:lnSpc>
                <a:spcPct val="120000"/>
              </a:lnSpc>
              <a:spcBef>
                <a:spcPts val="0"/>
              </a:spcBef>
            </a:pPr>
            <a:r>
              <a:rPr lang="en-US" sz="3000" dirty="0"/>
              <a:t>the purpose of the </a:t>
            </a:r>
            <a:r>
              <a:rPr lang="en-US" sz="3000" i="1" dirty="0"/>
              <a:t>TOEFL </a:t>
            </a:r>
            <a:r>
              <a:rPr lang="en-US" sz="3000" i="1" dirty="0" err="1"/>
              <a:t>iBT</a:t>
            </a:r>
            <a:r>
              <a:rPr lang="en-US" sz="3000" i="1" dirty="0"/>
              <a:t>® </a:t>
            </a:r>
            <a:r>
              <a:rPr lang="en-US" sz="3000" dirty="0"/>
              <a:t>Writing section; </a:t>
            </a:r>
          </a:p>
          <a:p>
            <a:pPr algn="just">
              <a:lnSpc>
                <a:spcPct val="120000"/>
              </a:lnSpc>
              <a:spcBef>
                <a:spcPts val="0"/>
              </a:spcBef>
            </a:pPr>
            <a:r>
              <a:rPr lang="en-US" sz="3000" dirty="0"/>
              <a:t>the types of writing presented on the </a:t>
            </a:r>
            <a:r>
              <a:rPr lang="en-US" sz="3000" i="1" dirty="0"/>
              <a:t>TOEFL </a:t>
            </a:r>
            <a:r>
              <a:rPr lang="en-US" sz="3000" i="1" dirty="0" err="1"/>
              <a:t>iBT</a:t>
            </a:r>
            <a:r>
              <a:rPr lang="en-US" sz="3000" i="1" dirty="0"/>
              <a:t>® </a:t>
            </a:r>
            <a:r>
              <a:rPr lang="en-US" sz="3000" dirty="0"/>
              <a:t>Writing section;</a:t>
            </a:r>
          </a:p>
          <a:p>
            <a:pPr algn="just">
              <a:lnSpc>
                <a:spcPct val="120000"/>
              </a:lnSpc>
              <a:spcBef>
                <a:spcPts val="0"/>
              </a:spcBef>
            </a:pPr>
            <a:r>
              <a:rPr lang="en-US" sz="3000" dirty="0"/>
              <a:t>the general format of the tasks on the </a:t>
            </a:r>
            <a:r>
              <a:rPr lang="en-US" sz="3000" i="1" dirty="0"/>
              <a:t>TOEFL </a:t>
            </a:r>
            <a:r>
              <a:rPr lang="en-US" sz="3000" i="1" dirty="0" err="1"/>
              <a:t>iBT</a:t>
            </a:r>
            <a:r>
              <a:rPr lang="en-US" sz="3000" i="1" dirty="0"/>
              <a:t>® </a:t>
            </a:r>
            <a:r>
              <a:rPr lang="en-US" sz="3000" dirty="0"/>
              <a:t>Writing section;</a:t>
            </a:r>
          </a:p>
          <a:p>
            <a:pPr algn="just">
              <a:lnSpc>
                <a:spcPct val="120000"/>
              </a:lnSpc>
              <a:spcBef>
                <a:spcPts val="0"/>
              </a:spcBef>
            </a:pPr>
            <a:r>
              <a:rPr lang="en-US" sz="3000" dirty="0"/>
              <a:t>tips to respond accurately to the </a:t>
            </a:r>
            <a:r>
              <a:rPr lang="en-US" sz="3000" i="1" dirty="0"/>
              <a:t>TOEFL </a:t>
            </a:r>
            <a:r>
              <a:rPr lang="en-US" sz="3000" i="1" dirty="0" err="1"/>
              <a:t>iBT</a:t>
            </a:r>
            <a:r>
              <a:rPr lang="en-US" sz="3000" i="1" dirty="0"/>
              <a:t>® </a:t>
            </a:r>
            <a:endParaRPr lang="en-US" dirty="0"/>
          </a:p>
          <a:p>
            <a:pPr>
              <a:buFontTx/>
              <a:buChar char="-"/>
            </a:pPr>
            <a:endParaRPr lang="en-US" dirty="0"/>
          </a:p>
          <a:p>
            <a:pPr>
              <a:buFontTx/>
              <a:buChar char="-"/>
            </a:pPr>
            <a:endParaRPr lang="en-US" dirty="0"/>
          </a:p>
          <a:p>
            <a:endParaRPr lang="en-US" dirty="0"/>
          </a:p>
        </p:txBody>
      </p:sp>
      <p:pic>
        <p:nvPicPr>
          <p:cNvPr id="4" name="Picture 3">
            <a:extLst>
              <a:ext uri="{FF2B5EF4-FFF2-40B4-BE49-F238E27FC236}">
                <a16:creationId xmlns:a16="http://schemas.microsoft.com/office/drawing/2014/main" id="{AF6F75EC-5D8D-492A-BA1F-E46FC45C8B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2553481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18FAE-561F-410B-BC48-2C15317A82BE}"/>
              </a:ext>
            </a:extLst>
          </p:cNvPr>
          <p:cNvSpPr>
            <a:spLocks noGrp="1"/>
          </p:cNvSpPr>
          <p:nvPr>
            <p:ph type="title"/>
          </p:nvPr>
        </p:nvSpPr>
        <p:spPr>
          <a:xfrm>
            <a:off x="1852554" y="951253"/>
            <a:ext cx="8486889" cy="1559928"/>
          </a:xfrm>
        </p:spPr>
        <p:txBody>
          <a:bodyPr/>
          <a:lstStyle/>
          <a:p>
            <a:pPr marL="228600" lvl="0" indent="-228600" algn="ctr">
              <a:spcBef>
                <a:spcPts val="1000"/>
              </a:spcBef>
            </a:pPr>
            <a:r>
              <a:rPr lang="en-US" sz="2800" b="1" dirty="0">
                <a:solidFill>
                  <a:prstClr val="black"/>
                </a:solidFill>
                <a:latin typeface="Calibri" panose="020F0502020204030204"/>
                <a:ea typeface="+mn-ea"/>
                <a:cs typeface="+mn-cs"/>
              </a:rPr>
              <a:t>1. Purpose of the </a:t>
            </a:r>
            <a:r>
              <a:rPr lang="en-US" sz="2800" b="1" i="1" dirty="0">
                <a:solidFill>
                  <a:prstClr val="black"/>
                </a:solidFill>
                <a:latin typeface="Calibri" panose="020F0502020204030204"/>
                <a:ea typeface="+mn-ea"/>
                <a:cs typeface="+mn-cs"/>
              </a:rPr>
              <a:t>TOEFL </a:t>
            </a:r>
            <a:r>
              <a:rPr lang="en-US" sz="2800" b="1" i="1" dirty="0" err="1">
                <a:solidFill>
                  <a:prstClr val="black"/>
                </a:solidFill>
                <a:latin typeface="Calibri" panose="020F0502020204030204"/>
                <a:ea typeface="+mn-ea"/>
                <a:cs typeface="+mn-cs"/>
              </a:rPr>
              <a:t>iBT</a:t>
            </a:r>
            <a:r>
              <a:rPr lang="en-US" sz="2800" b="1" i="1" dirty="0">
                <a:solidFill>
                  <a:prstClr val="black"/>
                </a:solidFill>
                <a:latin typeface="Calibri" panose="020F0502020204030204"/>
                <a:ea typeface="+mn-ea"/>
                <a:cs typeface="+mn-cs"/>
              </a:rPr>
              <a:t> </a:t>
            </a:r>
            <a:r>
              <a:rPr lang="en-US" sz="2800" b="1" dirty="0">
                <a:solidFill>
                  <a:prstClr val="black"/>
                </a:solidFill>
                <a:latin typeface="Calibri" panose="020F0502020204030204"/>
                <a:ea typeface="+mn-ea"/>
                <a:cs typeface="+mn-cs"/>
              </a:rPr>
              <a:t>Writing Section  </a:t>
            </a:r>
            <a:br>
              <a:rPr lang="en-US" sz="2800" dirty="0">
                <a:solidFill>
                  <a:prstClr val="black"/>
                </a:solidFill>
                <a:latin typeface="Calibri" panose="020F0502020204030204"/>
                <a:ea typeface="+mn-ea"/>
                <a:cs typeface="+mn-cs"/>
              </a:rPr>
            </a:br>
            <a:endParaRPr lang="en-US" dirty="0"/>
          </a:p>
        </p:txBody>
      </p:sp>
      <p:sp>
        <p:nvSpPr>
          <p:cNvPr id="3" name="Content Placeholder 2">
            <a:extLst>
              <a:ext uri="{FF2B5EF4-FFF2-40B4-BE49-F238E27FC236}">
                <a16:creationId xmlns:a16="http://schemas.microsoft.com/office/drawing/2014/main" id="{75F0E01B-19EF-4611-863E-12ABD2836FB1}"/>
              </a:ext>
            </a:extLst>
          </p:cNvPr>
          <p:cNvSpPr>
            <a:spLocks noGrp="1"/>
          </p:cNvSpPr>
          <p:nvPr>
            <p:ph idx="1"/>
          </p:nvPr>
        </p:nvSpPr>
        <p:spPr>
          <a:xfrm>
            <a:off x="838199" y="1795895"/>
            <a:ext cx="10515600" cy="3621494"/>
          </a:xfrm>
        </p:spPr>
        <p:txBody>
          <a:bodyPr>
            <a:noAutofit/>
          </a:bodyPr>
          <a:lstStyle/>
          <a:p>
            <a:pPr marL="0" indent="0" algn="just">
              <a:lnSpc>
                <a:spcPct val="100000"/>
              </a:lnSpc>
              <a:spcBef>
                <a:spcPts val="0"/>
              </a:spcBef>
              <a:buNone/>
            </a:pPr>
            <a:r>
              <a:rPr lang="en-US" dirty="0"/>
              <a:t>Writing is another important component of all academic contexts. In all academic situations where writing in English is required, students must be able to present their ideas in a clear and well-organized manner. </a:t>
            </a:r>
          </a:p>
          <a:p>
            <a:pPr marL="0" indent="0" algn="just">
              <a:lnSpc>
                <a:spcPct val="100000"/>
              </a:lnSpc>
              <a:spcBef>
                <a:spcPts val="0"/>
              </a:spcBef>
              <a:buNone/>
            </a:pPr>
            <a:r>
              <a:rPr lang="en-US" dirty="0"/>
              <a:t>The Writing section on the </a:t>
            </a:r>
            <a:r>
              <a:rPr lang="en-US" i="1" dirty="0"/>
              <a:t>TOEFL </a:t>
            </a:r>
            <a:r>
              <a:rPr lang="en-US" i="1" dirty="0" err="1"/>
              <a:t>iBT</a:t>
            </a:r>
            <a:r>
              <a:rPr lang="en-US" i="1" dirty="0"/>
              <a:t> </a:t>
            </a:r>
            <a:r>
              <a:rPr lang="en-US" dirty="0"/>
              <a:t>test</a:t>
            </a:r>
            <a:r>
              <a:rPr lang="en-US" i="1" dirty="0"/>
              <a:t> </a:t>
            </a:r>
            <a:r>
              <a:rPr lang="en-US" dirty="0"/>
              <a:t>actually measures the student’s ability to write in English in an academic setting. </a:t>
            </a:r>
          </a:p>
          <a:p>
            <a:pPr marL="0" indent="0" algn="just">
              <a:lnSpc>
                <a:spcPct val="100000"/>
              </a:lnSpc>
              <a:spcBef>
                <a:spcPts val="0"/>
              </a:spcBef>
              <a:buNone/>
            </a:pPr>
            <a:r>
              <a:rPr lang="en-US" dirty="0"/>
              <a:t>It is usually one of the most challenging skills for TOEFL takers, since we have to apply certain writing conventions that we do not necessarily implement when we speak. </a:t>
            </a:r>
          </a:p>
        </p:txBody>
      </p:sp>
      <p:pic>
        <p:nvPicPr>
          <p:cNvPr id="4" name="Picture 3">
            <a:extLst>
              <a:ext uri="{FF2B5EF4-FFF2-40B4-BE49-F238E27FC236}">
                <a16:creationId xmlns:a16="http://schemas.microsoft.com/office/drawing/2014/main" id="{537E6929-6B30-4549-8992-9852717FA4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3430" y="235967"/>
            <a:ext cx="1592027" cy="981998"/>
          </a:xfrm>
          <a:prstGeom prst="rect">
            <a:avLst/>
          </a:prstGeom>
        </p:spPr>
      </p:pic>
    </p:spTree>
    <p:extLst>
      <p:ext uri="{BB962C8B-B14F-4D97-AF65-F5344CB8AC3E}">
        <p14:creationId xmlns:p14="http://schemas.microsoft.com/office/powerpoint/2010/main" val="3803979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18FAE-561F-410B-BC48-2C15317A82BE}"/>
              </a:ext>
            </a:extLst>
          </p:cNvPr>
          <p:cNvSpPr>
            <a:spLocks noGrp="1"/>
          </p:cNvSpPr>
          <p:nvPr>
            <p:ph type="title"/>
          </p:nvPr>
        </p:nvSpPr>
        <p:spPr>
          <a:xfrm>
            <a:off x="1852556" y="802256"/>
            <a:ext cx="8050570" cy="1484637"/>
          </a:xfrm>
        </p:spPr>
        <p:txBody>
          <a:bodyPr/>
          <a:lstStyle/>
          <a:p>
            <a:pPr marL="228600" lvl="0" indent="-228600" algn="ctr">
              <a:spcBef>
                <a:spcPts val="1000"/>
              </a:spcBef>
            </a:pPr>
            <a:r>
              <a:rPr lang="en-US" sz="2800" b="1" dirty="0">
                <a:solidFill>
                  <a:prstClr val="black"/>
                </a:solidFill>
                <a:latin typeface="Calibri" panose="020F0502020204030204"/>
                <a:ea typeface="+mn-ea"/>
                <a:cs typeface="+mn-cs"/>
              </a:rPr>
              <a:t>2. Integrated Writing as a </a:t>
            </a:r>
            <a:r>
              <a:rPr lang="en-US" sz="2800" b="1" i="1" dirty="0">
                <a:solidFill>
                  <a:prstClr val="black"/>
                </a:solidFill>
                <a:latin typeface="Calibri" panose="020F0502020204030204"/>
              </a:rPr>
              <a:t>TOEFL </a:t>
            </a:r>
            <a:r>
              <a:rPr lang="en-US" sz="2800" b="1" i="1" dirty="0" err="1">
                <a:solidFill>
                  <a:prstClr val="black"/>
                </a:solidFill>
                <a:latin typeface="Calibri" panose="020F0502020204030204"/>
              </a:rPr>
              <a:t>iBT</a:t>
            </a:r>
            <a:r>
              <a:rPr lang="en-US" sz="2800" b="1" i="1" dirty="0">
                <a:solidFill>
                  <a:prstClr val="black"/>
                </a:solidFill>
                <a:latin typeface="Calibri" panose="020F0502020204030204"/>
              </a:rPr>
              <a:t> </a:t>
            </a:r>
            <a:r>
              <a:rPr lang="en-US" sz="2800" b="1" dirty="0">
                <a:solidFill>
                  <a:prstClr val="black"/>
                </a:solidFill>
                <a:latin typeface="Calibri" panose="020F0502020204030204"/>
              </a:rPr>
              <a:t>Writing Task</a:t>
            </a:r>
            <a:br>
              <a:rPr lang="en-US" sz="2800" dirty="0">
                <a:solidFill>
                  <a:prstClr val="black"/>
                </a:solidFill>
                <a:latin typeface="Calibri" panose="020F0502020204030204"/>
                <a:ea typeface="+mn-ea"/>
                <a:cs typeface="+mn-cs"/>
              </a:rPr>
            </a:br>
            <a:endParaRPr lang="en-US" dirty="0"/>
          </a:p>
        </p:txBody>
      </p:sp>
      <p:sp>
        <p:nvSpPr>
          <p:cNvPr id="3" name="Content Placeholder 2">
            <a:extLst>
              <a:ext uri="{FF2B5EF4-FFF2-40B4-BE49-F238E27FC236}">
                <a16:creationId xmlns:a16="http://schemas.microsoft.com/office/drawing/2014/main" id="{75F0E01B-19EF-4611-863E-12ABD2836FB1}"/>
              </a:ext>
            </a:extLst>
          </p:cNvPr>
          <p:cNvSpPr>
            <a:spLocks noGrp="1"/>
          </p:cNvSpPr>
          <p:nvPr>
            <p:ph idx="1"/>
          </p:nvPr>
        </p:nvSpPr>
        <p:spPr>
          <a:xfrm>
            <a:off x="838200" y="1560199"/>
            <a:ext cx="10515600" cy="4426533"/>
          </a:xfrm>
        </p:spPr>
        <p:txBody>
          <a:bodyPr>
            <a:noAutofit/>
          </a:bodyPr>
          <a:lstStyle/>
          <a:p>
            <a:pPr marL="0" lvl="0" indent="0" algn="just">
              <a:spcBef>
                <a:spcPts val="0"/>
              </a:spcBef>
              <a:buNone/>
            </a:pPr>
            <a:r>
              <a:rPr lang="en-US" dirty="0"/>
              <a:t>Often, students need to write a paper or an essay about what they are learning in classes. This requires combining information they have heard in class lectures with what they have read in textbooks or other materials. This type of writing is referred to as </a:t>
            </a:r>
            <a:r>
              <a:rPr lang="en-US" b="1" dirty="0"/>
              <a:t>integrated writing</a:t>
            </a:r>
            <a:r>
              <a:rPr lang="en-US" dirty="0"/>
              <a:t>. In this type of writing, students must: </a:t>
            </a:r>
          </a:p>
          <a:p>
            <a:pPr algn="just">
              <a:spcBef>
                <a:spcPts val="0"/>
              </a:spcBef>
            </a:pPr>
            <a:r>
              <a:rPr lang="en-US" dirty="0"/>
              <a:t>take notes on what they hear and read, and use them to organize infor­mation before writing;</a:t>
            </a:r>
          </a:p>
          <a:p>
            <a:pPr algn="just">
              <a:spcBef>
                <a:spcPts val="0"/>
              </a:spcBef>
            </a:pPr>
            <a:r>
              <a:rPr lang="en-US" dirty="0"/>
              <a:t>summarize, paraphrase and cite information from the source material,</a:t>
            </a:r>
          </a:p>
          <a:p>
            <a:pPr algn="just">
              <a:spcBef>
                <a:spcPts val="0"/>
              </a:spcBef>
            </a:pPr>
            <a:r>
              <a:rPr lang="en-US" dirty="0"/>
              <a:t>write about the ways the information they heard relates to the informa­tion they read. </a:t>
            </a:r>
          </a:p>
        </p:txBody>
      </p:sp>
      <p:pic>
        <p:nvPicPr>
          <p:cNvPr id="4" name="Picture 3">
            <a:extLst>
              <a:ext uri="{FF2B5EF4-FFF2-40B4-BE49-F238E27FC236}">
                <a16:creationId xmlns:a16="http://schemas.microsoft.com/office/drawing/2014/main" id="{537E6929-6B30-4549-8992-9852717FA4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3430" y="235967"/>
            <a:ext cx="1592027" cy="981998"/>
          </a:xfrm>
          <a:prstGeom prst="rect">
            <a:avLst/>
          </a:prstGeom>
        </p:spPr>
      </p:pic>
    </p:spTree>
    <p:extLst>
      <p:ext uri="{BB962C8B-B14F-4D97-AF65-F5344CB8AC3E}">
        <p14:creationId xmlns:p14="http://schemas.microsoft.com/office/powerpoint/2010/main" val="31306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18FAE-561F-410B-BC48-2C15317A82BE}"/>
              </a:ext>
            </a:extLst>
          </p:cNvPr>
          <p:cNvSpPr>
            <a:spLocks noGrp="1"/>
          </p:cNvSpPr>
          <p:nvPr>
            <p:ph type="title"/>
          </p:nvPr>
        </p:nvSpPr>
        <p:spPr>
          <a:xfrm>
            <a:off x="1662775" y="1078301"/>
            <a:ext cx="8050570" cy="1484637"/>
          </a:xfrm>
        </p:spPr>
        <p:txBody>
          <a:bodyPr>
            <a:normAutofit fontScale="90000"/>
          </a:bodyPr>
          <a:lstStyle/>
          <a:p>
            <a:pPr marL="228600" lvl="0" indent="-228600" algn="ctr">
              <a:spcBef>
                <a:spcPts val="1000"/>
              </a:spcBef>
            </a:pPr>
            <a:r>
              <a:rPr lang="en-US" sz="3200" b="1" dirty="0">
                <a:solidFill>
                  <a:prstClr val="black"/>
                </a:solidFill>
                <a:latin typeface="Calibri" panose="020F0502020204030204"/>
                <a:ea typeface="+mn-ea"/>
                <a:cs typeface="+mn-cs"/>
              </a:rPr>
              <a:t>3. Independent Writing  as a </a:t>
            </a:r>
            <a:r>
              <a:rPr lang="en-US" sz="3200" b="1" i="1" dirty="0">
                <a:solidFill>
                  <a:prstClr val="black"/>
                </a:solidFill>
                <a:latin typeface="Calibri" panose="020F0502020204030204"/>
              </a:rPr>
              <a:t>TOEFL </a:t>
            </a:r>
            <a:r>
              <a:rPr lang="en-US" sz="3200" b="1" i="1" dirty="0" err="1">
                <a:solidFill>
                  <a:prstClr val="black"/>
                </a:solidFill>
                <a:latin typeface="Calibri" panose="020F0502020204030204"/>
              </a:rPr>
              <a:t>iBT</a:t>
            </a:r>
            <a:r>
              <a:rPr lang="en-US" sz="3200" b="1" i="1" dirty="0">
                <a:solidFill>
                  <a:prstClr val="black"/>
                </a:solidFill>
                <a:latin typeface="Calibri" panose="020F0502020204030204"/>
              </a:rPr>
              <a:t> </a:t>
            </a:r>
            <a:r>
              <a:rPr lang="en-US" sz="3200" b="1" dirty="0">
                <a:solidFill>
                  <a:prstClr val="black"/>
                </a:solidFill>
                <a:latin typeface="Calibri" panose="020F0502020204030204"/>
              </a:rPr>
              <a:t>Writing Task </a:t>
            </a:r>
            <a:br>
              <a:rPr lang="en-US" sz="2800" dirty="0">
                <a:solidFill>
                  <a:prstClr val="black"/>
                </a:solidFill>
                <a:latin typeface="Calibri" panose="020F0502020204030204"/>
                <a:ea typeface="+mn-ea"/>
                <a:cs typeface="+mn-cs"/>
              </a:rPr>
            </a:br>
            <a:endParaRPr lang="en-US" dirty="0"/>
          </a:p>
        </p:txBody>
      </p:sp>
      <p:sp>
        <p:nvSpPr>
          <p:cNvPr id="3" name="Content Placeholder 2">
            <a:extLst>
              <a:ext uri="{FF2B5EF4-FFF2-40B4-BE49-F238E27FC236}">
                <a16:creationId xmlns:a16="http://schemas.microsoft.com/office/drawing/2014/main" id="{75F0E01B-19EF-4611-863E-12ABD2836FB1}"/>
              </a:ext>
            </a:extLst>
          </p:cNvPr>
          <p:cNvSpPr>
            <a:spLocks noGrp="1"/>
          </p:cNvSpPr>
          <p:nvPr>
            <p:ph idx="1"/>
          </p:nvPr>
        </p:nvSpPr>
        <p:spPr>
          <a:xfrm>
            <a:off x="838200" y="1887770"/>
            <a:ext cx="10515600" cy="4383633"/>
          </a:xfrm>
        </p:spPr>
        <p:txBody>
          <a:bodyPr>
            <a:noAutofit/>
          </a:bodyPr>
          <a:lstStyle/>
          <a:p>
            <a:pPr marL="0" indent="0" algn="just">
              <a:lnSpc>
                <a:spcPct val="100000"/>
              </a:lnSpc>
              <a:spcBef>
                <a:spcPts val="0"/>
              </a:spcBef>
              <a:buNone/>
            </a:pPr>
            <a:r>
              <a:rPr lang="en-US" dirty="0"/>
              <a:t>In class, students must also write essays that express and support their opinions. In this type of writing, known as </a:t>
            </a:r>
            <a:r>
              <a:rPr lang="en-US" b="1" dirty="0"/>
              <a:t>independent writing</a:t>
            </a:r>
            <a:r>
              <a:rPr lang="en-US" dirty="0"/>
              <a:t>, students express an opinion and support it based on their own knowledge and experience. In these cases, students may be asked to write an essay about a controversial issue. Consequently, they are allowed to use past, personal experience to support their position. </a:t>
            </a:r>
          </a:p>
          <a:p>
            <a:pPr marL="0" indent="0" algn="just">
              <a:lnSpc>
                <a:spcPct val="100000"/>
              </a:lnSpc>
              <a:spcBef>
                <a:spcPts val="0"/>
              </a:spcBef>
              <a:buNone/>
            </a:pPr>
            <a:r>
              <a:rPr lang="en-US" dirty="0"/>
              <a:t>Integrated writing (previously explained) is the first type of writing task on the </a:t>
            </a:r>
            <a:r>
              <a:rPr lang="en-US" i="1" dirty="0"/>
              <a:t>TOEFL </a:t>
            </a:r>
            <a:r>
              <a:rPr lang="en-US" i="1" dirty="0" err="1"/>
              <a:t>iBT</a:t>
            </a:r>
            <a:r>
              <a:rPr lang="en-US" i="1" dirty="0"/>
              <a:t> </a:t>
            </a:r>
            <a:r>
              <a:rPr lang="en-US" dirty="0"/>
              <a:t>Writing section, being independent writing the clincher of the whole TOEFL test taking experience. </a:t>
            </a:r>
          </a:p>
        </p:txBody>
      </p:sp>
      <p:pic>
        <p:nvPicPr>
          <p:cNvPr id="4" name="Picture 3">
            <a:extLst>
              <a:ext uri="{FF2B5EF4-FFF2-40B4-BE49-F238E27FC236}">
                <a16:creationId xmlns:a16="http://schemas.microsoft.com/office/drawing/2014/main" id="{537E6929-6B30-4549-8992-9852717FA4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3430" y="235967"/>
            <a:ext cx="1592027" cy="981998"/>
          </a:xfrm>
          <a:prstGeom prst="rect">
            <a:avLst/>
          </a:prstGeom>
        </p:spPr>
      </p:pic>
    </p:spTree>
    <p:extLst>
      <p:ext uri="{BB962C8B-B14F-4D97-AF65-F5344CB8AC3E}">
        <p14:creationId xmlns:p14="http://schemas.microsoft.com/office/powerpoint/2010/main" val="1851615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18FAE-561F-410B-BC48-2C15317A82BE}"/>
              </a:ext>
            </a:extLst>
          </p:cNvPr>
          <p:cNvSpPr>
            <a:spLocks noGrp="1"/>
          </p:cNvSpPr>
          <p:nvPr>
            <p:ph type="title"/>
          </p:nvPr>
        </p:nvSpPr>
        <p:spPr>
          <a:xfrm>
            <a:off x="1852556" y="802256"/>
            <a:ext cx="8050570" cy="1484637"/>
          </a:xfrm>
        </p:spPr>
        <p:txBody>
          <a:bodyPr/>
          <a:lstStyle/>
          <a:p>
            <a:pPr marL="228600" lvl="0" indent="-228600" algn="ctr">
              <a:spcBef>
                <a:spcPts val="1000"/>
              </a:spcBef>
            </a:pPr>
            <a:r>
              <a:rPr lang="en-US" sz="2800" b="1" dirty="0">
                <a:solidFill>
                  <a:prstClr val="black"/>
                </a:solidFill>
                <a:latin typeface="Calibri" panose="020F0502020204030204"/>
                <a:ea typeface="+mn-ea"/>
                <a:cs typeface="+mn-cs"/>
              </a:rPr>
              <a:t>4. Tips for the </a:t>
            </a:r>
            <a:r>
              <a:rPr lang="en-US" sz="2800" b="1" i="1" dirty="0">
                <a:solidFill>
                  <a:prstClr val="black"/>
                </a:solidFill>
                <a:latin typeface="Calibri" panose="020F0502020204030204"/>
              </a:rPr>
              <a:t>TOEFL </a:t>
            </a:r>
            <a:r>
              <a:rPr lang="en-US" sz="2800" b="1" i="1" dirty="0" err="1">
                <a:solidFill>
                  <a:prstClr val="black"/>
                </a:solidFill>
                <a:latin typeface="Calibri" panose="020F0502020204030204"/>
              </a:rPr>
              <a:t>iBT</a:t>
            </a:r>
            <a:r>
              <a:rPr lang="en-US" sz="2800" b="1" i="1" dirty="0">
                <a:solidFill>
                  <a:prstClr val="black"/>
                </a:solidFill>
                <a:latin typeface="Calibri" panose="020F0502020204030204"/>
              </a:rPr>
              <a:t> </a:t>
            </a:r>
            <a:r>
              <a:rPr lang="en-US" sz="2800" b="1" dirty="0">
                <a:solidFill>
                  <a:prstClr val="black"/>
                </a:solidFill>
                <a:latin typeface="Calibri" panose="020F0502020204030204"/>
              </a:rPr>
              <a:t>Writing Task</a:t>
            </a:r>
            <a:br>
              <a:rPr lang="en-US" sz="2800" dirty="0">
                <a:solidFill>
                  <a:prstClr val="black"/>
                </a:solidFill>
                <a:latin typeface="Calibri" panose="020F0502020204030204"/>
                <a:ea typeface="+mn-ea"/>
                <a:cs typeface="+mn-cs"/>
              </a:rPr>
            </a:br>
            <a:endParaRPr lang="en-US" dirty="0"/>
          </a:p>
        </p:txBody>
      </p:sp>
      <p:sp>
        <p:nvSpPr>
          <p:cNvPr id="3" name="Content Placeholder 2">
            <a:extLst>
              <a:ext uri="{FF2B5EF4-FFF2-40B4-BE49-F238E27FC236}">
                <a16:creationId xmlns:a16="http://schemas.microsoft.com/office/drawing/2014/main" id="{75F0E01B-19EF-4611-863E-12ABD2836FB1}"/>
              </a:ext>
            </a:extLst>
          </p:cNvPr>
          <p:cNvSpPr>
            <a:spLocks noGrp="1"/>
          </p:cNvSpPr>
          <p:nvPr>
            <p:ph idx="1"/>
          </p:nvPr>
        </p:nvSpPr>
        <p:spPr>
          <a:xfrm>
            <a:off x="838200" y="1560199"/>
            <a:ext cx="10515600" cy="4426533"/>
          </a:xfrm>
        </p:spPr>
        <p:txBody>
          <a:bodyPr>
            <a:noAutofit/>
          </a:bodyPr>
          <a:lstStyle/>
          <a:p>
            <a:pPr marL="0" indent="0">
              <a:buNone/>
            </a:pPr>
            <a:r>
              <a:rPr lang="en-US" dirty="0"/>
              <a:t>In all types of writing, it is helpful for students to express information in an organized manner. For that purpose, students should:</a:t>
            </a:r>
          </a:p>
          <a:p>
            <a:pPr lvl="0"/>
            <a:r>
              <a:rPr lang="en-US" dirty="0"/>
              <a:t>identify one main idea and some major points that support it; </a:t>
            </a:r>
          </a:p>
          <a:p>
            <a:pPr lvl="0"/>
            <a:r>
              <a:rPr lang="en-US" dirty="0"/>
              <a:t>plan how to organize the essay (for example, with an outline);</a:t>
            </a:r>
          </a:p>
          <a:p>
            <a:pPr lvl="0"/>
            <a:r>
              <a:rPr lang="en-US" dirty="0"/>
              <a:t>develop the essay by using reasons, examples and details; </a:t>
            </a:r>
          </a:p>
          <a:p>
            <a:pPr lvl="0"/>
            <a:r>
              <a:rPr lang="en-US" dirty="0"/>
              <a:t>use effective linking words (transitional phrases) to connect ideas and help the reader understand the flow of ideas; </a:t>
            </a:r>
          </a:p>
          <a:p>
            <a:pPr lvl="0"/>
            <a:r>
              <a:rPr lang="en-US" dirty="0"/>
              <a:t>use grammar and vocabulary accurately;  </a:t>
            </a:r>
          </a:p>
          <a:p>
            <a:pPr lvl="0"/>
            <a:r>
              <a:rPr lang="en-US" dirty="0"/>
              <a:t>follow the conventions of spelling, punctuation and layout. </a:t>
            </a:r>
          </a:p>
        </p:txBody>
      </p:sp>
      <p:pic>
        <p:nvPicPr>
          <p:cNvPr id="4" name="Picture 3">
            <a:extLst>
              <a:ext uri="{FF2B5EF4-FFF2-40B4-BE49-F238E27FC236}">
                <a16:creationId xmlns:a16="http://schemas.microsoft.com/office/drawing/2014/main" id="{537E6929-6B30-4549-8992-9852717FA4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3430" y="235967"/>
            <a:ext cx="1592027" cy="981998"/>
          </a:xfrm>
          <a:prstGeom prst="rect">
            <a:avLst/>
          </a:prstGeom>
        </p:spPr>
      </p:pic>
    </p:spTree>
    <p:extLst>
      <p:ext uri="{BB962C8B-B14F-4D97-AF65-F5344CB8AC3E}">
        <p14:creationId xmlns:p14="http://schemas.microsoft.com/office/powerpoint/2010/main" val="1758193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18FAE-561F-410B-BC48-2C15317A82BE}"/>
              </a:ext>
            </a:extLst>
          </p:cNvPr>
          <p:cNvSpPr>
            <a:spLocks noGrp="1"/>
          </p:cNvSpPr>
          <p:nvPr>
            <p:ph type="title"/>
          </p:nvPr>
        </p:nvSpPr>
        <p:spPr>
          <a:xfrm>
            <a:off x="1852555" y="726966"/>
            <a:ext cx="8486889" cy="1559928"/>
          </a:xfrm>
        </p:spPr>
        <p:txBody>
          <a:bodyPr/>
          <a:lstStyle/>
          <a:p>
            <a:pPr marL="228600" lvl="0" indent="-228600" algn="ctr">
              <a:spcBef>
                <a:spcPts val="1000"/>
              </a:spcBef>
            </a:pPr>
            <a:r>
              <a:rPr lang="en-US" sz="2800" b="1" dirty="0">
                <a:solidFill>
                  <a:prstClr val="black"/>
                </a:solidFill>
                <a:latin typeface="Calibri" panose="020F0502020204030204"/>
                <a:ea typeface="+mn-ea"/>
                <a:cs typeface="+mn-cs"/>
              </a:rPr>
              <a:t>4. Description of the </a:t>
            </a:r>
            <a:r>
              <a:rPr lang="en-US" sz="2800" b="1" i="1" dirty="0">
                <a:solidFill>
                  <a:prstClr val="black"/>
                </a:solidFill>
                <a:latin typeface="Calibri" panose="020F0502020204030204"/>
                <a:ea typeface="+mn-ea"/>
                <a:cs typeface="+mn-cs"/>
              </a:rPr>
              <a:t>TOEFL </a:t>
            </a:r>
            <a:r>
              <a:rPr lang="en-US" sz="2800" b="1" i="1" dirty="0" err="1">
                <a:solidFill>
                  <a:prstClr val="black"/>
                </a:solidFill>
                <a:latin typeface="Calibri" panose="020F0502020204030204"/>
                <a:ea typeface="+mn-ea"/>
                <a:cs typeface="+mn-cs"/>
              </a:rPr>
              <a:t>iBT</a:t>
            </a:r>
            <a:r>
              <a:rPr lang="en-US" sz="2800" b="1" i="1" dirty="0">
                <a:solidFill>
                  <a:prstClr val="black"/>
                </a:solidFill>
                <a:latin typeface="Calibri" panose="020F0502020204030204"/>
                <a:ea typeface="+mn-ea"/>
                <a:cs typeface="+mn-cs"/>
              </a:rPr>
              <a:t> Writing</a:t>
            </a:r>
            <a:r>
              <a:rPr lang="en-US" sz="2800" b="1" dirty="0">
                <a:solidFill>
                  <a:prstClr val="black"/>
                </a:solidFill>
                <a:latin typeface="Calibri" panose="020F0502020204030204"/>
                <a:ea typeface="+mn-ea"/>
                <a:cs typeface="+mn-cs"/>
              </a:rPr>
              <a:t>  Section</a:t>
            </a:r>
            <a:br>
              <a:rPr lang="en-US" sz="2800" dirty="0">
                <a:solidFill>
                  <a:prstClr val="black"/>
                </a:solidFill>
                <a:latin typeface="Calibri" panose="020F0502020204030204"/>
                <a:ea typeface="+mn-ea"/>
                <a:cs typeface="+mn-cs"/>
              </a:rPr>
            </a:br>
            <a:endParaRPr lang="en-US" dirty="0"/>
          </a:p>
        </p:txBody>
      </p:sp>
      <p:sp>
        <p:nvSpPr>
          <p:cNvPr id="3" name="Content Placeholder 2">
            <a:extLst>
              <a:ext uri="{FF2B5EF4-FFF2-40B4-BE49-F238E27FC236}">
                <a16:creationId xmlns:a16="http://schemas.microsoft.com/office/drawing/2014/main" id="{75F0E01B-19EF-4611-863E-12ABD2836FB1}"/>
              </a:ext>
            </a:extLst>
          </p:cNvPr>
          <p:cNvSpPr>
            <a:spLocks noGrp="1"/>
          </p:cNvSpPr>
          <p:nvPr>
            <p:ph idx="1"/>
          </p:nvPr>
        </p:nvSpPr>
        <p:spPr>
          <a:xfrm>
            <a:off x="1155939" y="1790378"/>
            <a:ext cx="9704717" cy="3986359"/>
          </a:xfrm>
        </p:spPr>
        <p:txBody>
          <a:bodyPr>
            <a:noAutofit/>
          </a:bodyPr>
          <a:lstStyle/>
          <a:p>
            <a:pPr marL="0" indent="0" algn="just">
              <a:buNone/>
            </a:pPr>
            <a:r>
              <a:rPr lang="en-US" dirty="0"/>
              <a:t>The total time for the Writing section is 50 minutes. There are two writing tasks, to which test takers should write their responses in 20 and 30 minutes respectively. </a:t>
            </a:r>
          </a:p>
          <a:p>
            <a:pPr marL="0" indent="0" algn="just">
              <a:buNone/>
            </a:pPr>
            <a:r>
              <a:rPr lang="en-US" dirty="0"/>
              <a:t>Responses are typed into a computer that has no spelling or grammar self-corrector. Responses are finally sent to ETS, the test creators, where they are ultimately scored by both certified raters and the automated scoring system. </a:t>
            </a:r>
          </a:p>
          <a:p>
            <a:pPr marL="0" indent="0">
              <a:buNone/>
            </a:pPr>
            <a:r>
              <a:rPr lang="en-US" dirty="0"/>
              <a:t>In the following slides, we will present more detailed information about each writing task on the </a:t>
            </a:r>
            <a:r>
              <a:rPr lang="en-US" i="1" dirty="0"/>
              <a:t>TOEFL </a:t>
            </a:r>
            <a:r>
              <a:rPr lang="en-US" i="1" dirty="0" err="1"/>
              <a:t>iBT</a:t>
            </a:r>
            <a:r>
              <a:rPr lang="en-US" i="1" dirty="0"/>
              <a:t> </a:t>
            </a:r>
            <a:r>
              <a:rPr lang="en-US" dirty="0"/>
              <a:t>Writing section.</a:t>
            </a:r>
          </a:p>
        </p:txBody>
      </p:sp>
      <p:pic>
        <p:nvPicPr>
          <p:cNvPr id="4" name="Picture 3">
            <a:extLst>
              <a:ext uri="{FF2B5EF4-FFF2-40B4-BE49-F238E27FC236}">
                <a16:creationId xmlns:a16="http://schemas.microsoft.com/office/drawing/2014/main" id="{537E6929-6B30-4549-8992-9852717FA4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4377" y="312068"/>
            <a:ext cx="1592027" cy="981998"/>
          </a:xfrm>
          <a:prstGeom prst="rect">
            <a:avLst/>
          </a:prstGeom>
        </p:spPr>
      </p:pic>
    </p:spTree>
    <p:extLst>
      <p:ext uri="{BB962C8B-B14F-4D97-AF65-F5344CB8AC3E}">
        <p14:creationId xmlns:p14="http://schemas.microsoft.com/office/powerpoint/2010/main" val="2887085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4AF0E-C3FC-4CAB-A6A8-35D643009594}"/>
              </a:ext>
            </a:extLst>
          </p:cNvPr>
          <p:cNvSpPr>
            <a:spLocks noGrp="1"/>
          </p:cNvSpPr>
          <p:nvPr>
            <p:ph type="title"/>
          </p:nvPr>
        </p:nvSpPr>
        <p:spPr>
          <a:xfrm>
            <a:off x="838199" y="111819"/>
            <a:ext cx="10515600" cy="1325563"/>
          </a:xfrm>
        </p:spPr>
        <p:txBody>
          <a:bodyPr>
            <a:normAutofit/>
          </a:bodyPr>
          <a:lstStyle/>
          <a:p>
            <a:pPr algn="ctr"/>
            <a:r>
              <a:rPr lang="en-US" sz="3200" b="1" dirty="0">
                <a:latin typeface="+mn-lt"/>
              </a:rPr>
              <a:t>5. Integrated Writing Task (20 min)</a:t>
            </a:r>
          </a:p>
        </p:txBody>
      </p:sp>
      <p:graphicFrame>
        <p:nvGraphicFramePr>
          <p:cNvPr id="3" name="Table 2">
            <a:extLst>
              <a:ext uri="{FF2B5EF4-FFF2-40B4-BE49-F238E27FC236}">
                <a16:creationId xmlns:a16="http://schemas.microsoft.com/office/drawing/2014/main" id="{C0672163-9E93-4CC9-83C2-C50683721821}"/>
              </a:ext>
            </a:extLst>
          </p:cNvPr>
          <p:cNvGraphicFramePr>
            <a:graphicFrameLocks noGrp="1"/>
          </p:cNvGraphicFramePr>
          <p:nvPr>
            <p:extLst>
              <p:ext uri="{D42A27DB-BD31-4B8C-83A1-F6EECF244321}">
                <p14:modId xmlns:p14="http://schemas.microsoft.com/office/powerpoint/2010/main" val="174430027"/>
              </p:ext>
            </p:extLst>
          </p:nvPr>
        </p:nvGraphicFramePr>
        <p:xfrm>
          <a:off x="713834" y="1134497"/>
          <a:ext cx="10764329" cy="5312422"/>
        </p:xfrm>
        <a:graphic>
          <a:graphicData uri="http://schemas.openxmlformats.org/drawingml/2006/table">
            <a:tbl>
              <a:tblPr firstRow="1" firstCol="1" bandRow="1">
                <a:tableStyleId>{5C22544A-7EE6-4342-B048-85BDC9FD1C3A}</a:tableStyleId>
              </a:tblPr>
              <a:tblGrid>
                <a:gridCol w="1551318">
                  <a:extLst>
                    <a:ext uri="{9D8B030D-6E8A-4147-A177-3AD203B41FA5}">
                      <a16:colId xmlns:a16="http://schemas.microsoft.com/office/drawing/2014/main" val="2921251015"/>
                    </a:ext>
                  </a:extLst>
                </a:gridCol>
                <a:gridCol w="9213011">
                  <a:extLst>
                    <a:ext uri="{9D8B030D-6E8A-4147-A177-3AD203B41FA5}">
                      <a16:colId xmlns:a16="http://schemas.microsoft.com/office/drawing/2014/main" val="4267605026"/>
                    </a:ext>
                  </a:extLst>
                </a:gridCol>
              </a:tblGrid>
              <a:tr h="407047">
                <a:tc>
                  <a:txBody>
                    <a:bodyPr/>
                    <a:lstStyle/>
                    <a:p>
                      <a:pPr marL="0" marR="0" algn="l">
                        <a:lnSpc>
                          <a:spcPct val="107000"/>
                        </a:lnSpc>
                        <a:spcBef>
                          <a:spcPts val="0"/>
                        </a:spcBef>
                        <a:spcAft>
                          <a:spcPts val="0"/>
                        </a:spcAft>
                      </a:pPr>
                      <a:r>
                        <a:rPr lang="en-US" sz="2200" dirty="0">
                          <a:effectLst/>
                        </a:rPr>
                        <a:t>Task 1</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200" dirty="0">
                          <a:effectLst/>
                        </a:rPr>
                        <a:t>Task Description</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2894753"/>
                  </a:ext>
                </a:extLst>
              </a:tr>
              <a:tr h="3035809">
                <a:tc>
                  <a:txBody>
                    <a:bodyPr/>
                    <a:lstStyle/>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Integrated Writing:</a:t>
                      </a:r>
                    </a:p>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Read/Listen/ Write</a:t>
                      </a:r>
                    </a:p>
                  </a:txBody>
                  <a:tcPr marL="68580" marR="68580" marT="0" marB="0"/>
                </a:tc>
                <a:tc>
                  <a:txBody>
                    <a:bodyPr/>
                    <a:lstStyle/>
                    <a:p>
                      <a:pPr marL="0" marR="0" algn="just">
                        <a:lnSpc>
                          <a:spcPct val="107000"/>
                        </a:lnSpc>
                        <a:spcBef>
                          <a:spcPts val="0"/>
                        </a:spcBef>
                        <a:spcAft>
                          <a:spcPts val="0"/>
                        </a:spcAft>
                      </a:pPr>
                      <a:r>
                        <a:rPr lang="en-US" sz="2200" dirty="0">
                          <a:effectLst/>
                          <a:latin typeface="+mn-lt"/>
                          <a:ea typeface="Calibri" panose="020F0502020204030204" pitchFamily="34" charset="0"/>
                          <a:cs typeface="Times New Roman" panose="02020603050405020304" pitchFamily="18" charset="0"/>
                        </a:rPr>
                        <a:t>Test takers read a short text of about 250–300 words (in about 3 minutes) on an academic topic. They may take notes on the reading passage. The reading passage disappears from the screen during the lecture that follows and reappears when test takers begin writing so they can refer to it as they work.</a:t>
                      </a:r>
                    </a:p>
                    <a:p>
                      <a:pPr marL="0" marR="0" algn="just">
                        <a:lnSpc>
                          <a:spcPct val="107000"/>
                        </a:lnSpc>
                        <a:spcBef>
                          <a:spcPts val="0"/>
                        </a:spcBef>
                        <a:spcAft>
                          <a:spcPts val="0"/>
                        </a:spcAft>
                      </a:pPr>
                      <a:r>
                        <a:rPr lang="en-US" sz="2200" dirty="0">
                          <a:effectLst/>
                          <a:latin typeface="+mn-lt"/>
                          <a:ea typeface="Calibri" panose="020F0502020204030204" pitchFamily="34" charset="0"/>
                          <a:cs typeface="Times New Roman" panose="02020603050405020304" pitchFamily="18" charset="0"/>
                        </a:rPr>
                        <a:t>Test takers listen to a speaker discuss </a:t>
                      </a:r>
                      <a:r>
                        <a:rPr lang="en-US" sz="2200" b="1" dirty="0">
                          <a:effectLst/>
                          <a:latin typeface="+mn-lt"/>
                          <a:ea typeface="Calibri" panose="020F0502020204030204" pitchFamily="34" charset="0"/>
                          <a:cs typeface="Times New Roman" panose="02020603050405020304" pitchFamily="18" charset="0"/>
                        </a:rPr>
                        <a:t>the same topic </a:t>
                      </a:r>
                      <a:r>
                        <a:rPr lang="en-US" sz="2200" dirty="0">
                          <a:effectLst/>
                          <a:latin typeface="+mn-lt"/>
                          <a:ea typeface="Calibri" panose="020F0502020204030204" pitchFamily="34" charset="0"/>
                          <a:cs typeface="Times New Roman" panose="02020603050405020304" pitchFamily="18" charset="0"/>
                        </a:rPr>
                        <a:t>from a different perspective. The listening passage is about 250–320 words long (listening time of about 2 minutes). The listening passage provides additional information that relates to points made in the reading passage. Test takers may take notes on the listening passage.</a:t>
                      </a:r>
                      <a:endParaRPr lang="en-US" sz="2200" b="0" i="0" u="none" strike="noStrike" kern="1200" baseline="0" dirty="0">
                        <a:solidFill>
                          <a:schemeClr val="dk1"/>
                        </a:solidFill>
                        <a:latin typeface="+mn-lt"/>
                        <a:ea typeface="+mn-ea"/>
                        <a:cs typeface="+mn-cs"/>
                      </a:endParaRPr>
                    </a:p>
                    <a:p>
                      <a:pPr algn="just"/>
                      <a:r>
                        <a:rPr lang="en-US" sz="2200" b="0" i="0" u="none" strike="noStrike" kern="1200" baseline="0" dirty="0">
                          <a:solidFill>
                            <a:schemeClr val="dk1"/>
                          </a:solidFill>
                          <a:latin typeface="+mn-lt"/>
                          <a:ea typeface="+mn-ea"/>
                          <a:cs typeface="+mn-cs"/>
                        </a:rPr>
                        <a:t>Test takers write a summary in connected English prose of important points made in the listening passage and explain how these relate to the key points of the reading passage. Suggested response length is 150–225 words; however, there is no penalty for writing more as long as it is in response to the task presented. </a:t>
                      </a:r>
                      <a:endParaRPr lang="en-US" sz="2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7285283"/>
                  </a:ext>
                </a:extLst>
              </a:tr>
            </a:tbl>
          </a:graphicData>
        </a:graphic>
      </p:graphicFrame>
      <p:pic>
        <p:nvPicPr>
          <p:cNvPr id="4" name="Picture 3">
            <a:extLst>
              <a:ext uri="{FF2B5EF4-FFF2-40B4-BE49-F238E27FC236}">
                <a16:creationId xmlns:a16="http://schemas.microsoft.com/office/drawing/2014/main" id="{0ABED2E7-A04B-4AE7-B61D-65CA61B349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30597" y="111819"/>
            <a:ext cx="1393055" cy="859268"/>
          </a:xfrm>
          <a:prstGeom prst="rect">
            <a:avLst/>
          </a:prstGeom>
        </p:spPr>
      </p:pic>
    </p:spTree>
    <p:extLst>
      <p:ext uri="{BB962C8B-B14F-4D97-AF65-F5344CB8AC3E}">
        <p14:creationId xmlns:p14="http://schemas.microsoft.com/office/powerpoint/2010/main" val="176171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4AF0E-C3FC-4CAB-A6A8-35D643009594}"/>
              </a:ext>
            </a:extLst>
          </p:cNvPr>
          <p:cNvSpPr>
            <a:spLocks noGrp="1"/>
          </p:cNvSpPr>
          <p:nvPr>
            <p:ph type="title"/>
          </p:nvPr>
        </p:nvSpPr>
        <p:spPr>
          <a:xfrm>
            <a:off x="713834" y="448249"/>
            <a:ext cx="10515600" cy="1325563"/>
          </a:xfrm>
        </p:spPr>
        <p:txBody>
          <a:bodyPr>
            <a:normAutofit/>
          </a:bodyPr>
          <a:lstStyle/>
          <a:p>
            <a:pPr algn="ctr"/>
            <a:r>
              <a:rPr lang="en-US" sz="3200" b="1" dirty="0">
                <a:latin typeface="+mn-lt"/>
              </a:rPr>
              <a:t>5. Independent Writing Task (30 min)</a:t>
            </a:r>
          </a:p>
        </p:txBody>
      </p:sp>
      <p:graphicFrame>
        <p:nvGraphicFramePr>
          <p:cNvPr id="3" name="Table 2">
            <a:extLst>
              <a:ext uri="{FF2B5EF4-FFF2-40B4-BE49-F238E27FC236}">
                <a16:creationId xmlns:a16="http://schemas.microsoft.com/office/drawing/2014/main" id="{C0672163-9E93-4CC9-83C2-C50683721821}"/>
              </a:ext>
            </a:extLst>
          </p:cNvPr>
          <p:cNvGraphicFramePr>
            <a:graphicFrameLocks noGrp="1"/>
          </p:cNvGraphicFramePr>
          <p:nvPr>
            <p:extLst>
              <p:ext uri="{D42A27DB-BD31-4B8C-83A1-F6EECF244321}">
                <p14:modId xmlns:p14="http://schemas.microsoft.com/office/powerpoint/2010/main" val="1861772050"/>
              </p:ext>
            </p:extLst>
          </p:nvPr>
        </p:nvGraphicFramePr>
        <p:xfrm>
          <a:off x="713834" y="1609910"/>
          <a:ext cx="10764329" cy="4095127"/>
        </p:xfrm>
        <a:graphic>
          <a:graphicData uri="http://schemas.openxmlformats.org/drawingml/2006/table">
            <a:tbl>
              <a:tblPr firstRow="1" firstCol="1" bandRow="1">
                <a:tableStyleId>{5C22544A-7EE6-4342-B048-85BDC9FD1C3A}</a:tableStyleId>
              </a:tblPr>
              <a:tblGrid>
                <a:gridCol w="1551318">
                  <a:extLst>
                    <a:ext uri="{9D8B030D-6E8A-4147-A177-3AD203B41FA5}">
                      <a16:colId xmlns:a16="http://schemas.microsoft.com/office/drawing/2014/main" val="2921251015"/>
                    </a:ext>
                  </a:extLst>
                </a:gridCol>
                <a:gridCol w="9213011">
                  <a:extLst>
                    <a:ext uri="{9D8B030D-6E8A-4147-A177-3AD203B41FA5}">
                      <a16:colId xmlns:a16="http://schemas.microsoft.com/office/drawing/2014/main" val="4267605026"/>
                    </a:ext>
                  </a:extLst>
                </a:gridCol>
              </a:tblGrid>
              <a:tr h="407047">
                <a:tc>
                  <a:txBody>
                    <a:bodyPr/>
                    <a:lstStyle/>
                    <a:p>
                      <a:pPr marL="0" marR="0" algn="l">
                        <a:lnSpc>
                          <a:spcPct val="107000"/>
                        </a:lnSpc>
                        <a:spcBef>
                          <a:spcPts val="0"/>
                        </a:spcBef>
                        <a:spcAft>
                          <a:spcPts val="0"/>
                        </a:spcAft>
                      </a:pPr>
                      <a:r>
                        <a:rPr lang="en-US" sz="2400" dirty="0">
                          <a:effectLst/>
                        </a:rPr>
                        <a:t>Task 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dirty="0">
                          <a:effectLst/>
                        </a:rPr>
                        <a:t>Task Description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2894753"/>
                  </a:ext>
                </a:extLst>
              </a:tr>
              <a:tr h="3035809">
                <a:tc>
                  <a:txBody>
                    <a:bodyPr/>
                    <a:lstStyle/>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Task 2</a:t>
                      </a:r>
                    </a:p>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Independent Writing:</a:t>
                      </a:r>
                    </a:p>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Writing from Knowledge</a:t>
                      </a:r>
                    </a:p>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and Experience</a:t>
                      </a:r>
                    </a:p>
                  </a:txBody>
                  <a:tcPr marL="68580" marR="68580" marT="0" marB="0"/>
                </a:tc>
                <a:tc>
                  <a:txBody>
                    <a:bodyPr/>
                    <a:lstStyle/>
                    <a:p>
                      <a:pPr>
                        <a:lnSpc>
                          <a:spcPct val="100000"/>
                        </a:lnSpc>
                      </a:pPr>
                      <a:r>
                        <a:rPr lang="en-US" sz="2200" b="0" i="0" u="none" strike="noStrike" kern="1200" baseline="0" dirty="0">
                          <a:solidFill>
                            <a:schemeClr val="dk1"/>
                          </a:solidFill>
                          <a:latin typeface="+mn-lt"/>
                          <a:ea typeface="+mn-ea"/>
                          <a:cs typeface="+mn-cs"/>
                        </a:rPr>
                        <a:t>Test takers write an essay that states, explains, and supports their opinion on an issue. An effective essay will usually contain a minimum of 300 words; however, test takers may write more if they wish. </a:t>
                      </a:r>
                    </a:p>
                    <a:p>
                      <a:pPr>
                        <a:lnSpc>
                          <a:spcPct val="100000"/>
                        </a:lnSpc>
                      </a:pPr>
                      <a:r>
                        <a:rPr lang="en-US" sz="2200" b="0" i="0" u="none" strike="noStrike" kern="1200" baseline="0" dirty="0">
                          <a:solidFill>
                            <a:schemeClr val="dk1"/>
                          </a:solidFill>
                          <a:latin typeface="+mn-lt"/>
                          <a:ea typeface="+mn-ea"/>
                          <a:cs typeface="+mn-cs"/>
                        </a:rPr>
                        <a:t>Test takers must support their opinions or choices rather than simply list personal preferences or choices. </a:t>
                      </a:r>
                    </a:p>
                    <a:p>
                      <a:pPr>
                        <a:lnSpc>
                          <a:spcPct val="100000"/>
                        </a:lnSpc>
                      </a:pPr>
                      <a:r>
                        <a:rPr lang="en-US" sz="2200" b="0" i="0" u="none" strike="noStrike" kern="1200" baseline="0" dirty="0">
                          <a:solidFill>
                            <a:schemeClr val="dk1"/>
                          </a:solidFill>
                          <a:latin typeface="+mn-lt"/>
                          <a:ea typeface="+mn-ea"/>
                          <a:cs typeface="+mn-cs"/>
                        </a:rPr>
                        <a:t>Typical essay questions begin with statements such as: </a:t>
                      </a:r>
                    </a:p>
                    <a:p>
                      <a:pPr marL="342900" indent="-342900">
                        <a:lnSpc>
                          <a:spcPct val="100000"/>
                        </a:lnSpc>
                        <a:buFont typeface="Arial" panose="020B0604020202020204" pitchFamily="34" charset="0"/>
                        <a:buChar char="•"/>
                      </a:pPr>
                      <a:r>
                        <a:rPr lang="en-US" sz="2200" b="0" i="1" u="none" strike="noStrike" kern="1200" baseline="0" dirty="0">
                          <a:solidFill>
                            <a:schemeClr val="dk1"/>
                          </a:solidFill>
                          <a:latin typeface="+mn-lt"/>
                          <a:ea typeface="+mn-ea"/>
                          <a:cs typeface="+mn-cs"/>
                        </a:rPr>
                        <a:t>Do you agree or disagree with the following statement? Use reasons and specific details to support your answer. </a:t>
                      </a:r>
                      <a:endParaRPr lang="en-US" sz="2200" b="0" i="0" u="none" strike="noStrike" kern="1200" baseline="0" dirty="0">
                        <a:solidFill>
                          <a:schemeClr val="dk1"/>
                        </a:solidFill>
                        <a:latin typeface="+mn-lt"/>
                        <a:ea typeface="+mn-ea"/>
                        <a:cs typeface="+mn-cs"/>
                      </a:endParaRPr>
                    </a:p>
                    <a:p>
                      <a:pPr marL="342900" indent="-342900">
                        <a:lnSpc>
                          <a:spcPct val="100000"/>
                        </a:lnSpc>
                        <a:buFont typeface="Arial" panose="020B0604020202020204" pitchFamily="34" charset="0"/>
                        <a:buChar char="•"/>
                      </a:pPr>
                      <a:r>
                        <a:rPr lang="en-US" sz="2200" b="0" i="1" u="none" strike="noStrike" kern="1200" baseline="0" dirty="0">
                          <a:solidFill>
                            <a:schemeClr val="dk1"/>
                          </a:solidFill>
                          <a:latin typeface="+mn-lt"/>
                          <a:ea typeface="+mn-ea"/>
                          <a:cs typeface="+mn-cs"/>
                        </a:rPr>
                        <a:t>Some people believe X. Other people believe Y. Which of these two positions do you prefer/agree with? Give reasons and specific details. </a:t>
                      </a:r>
                    </a:p>
                    <a:p>
                      <a:endParaRPr lang="en-US" sz="2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7285283"/>
                  </a:ext>
                </a:extLst>
              </a:tr>
            </a:tbl>
          </a:graphicData>
        </a:graphic>
      </p:graphicFrame>
      <p:pic>
        <p:nvPicPr>
          <p:cNvPr id="4" name="Picture 3">
            <a:extLst>
              <a:ext uri="{FF2B5EF4-FFF2-40B4-BE49-F238E27FC236}">
                <a16:creationId xmlns:a16="http://schemas.microsoft.com/office/drawing/2014/main" id="{0ABED2E7-A04B-4AE7-B61D-65CA61B349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30597" y="111819"/>
            <a:ext cx="1393055" cy="859268"/>
          </a:xfrm>
          <a:prstGeom prst="rect">
            <a:avLst/>
          </a:prstGeom>
        </p:spPr>
      </p:pic>
    </p:spTree>
    <p:extLst>
      <p:ext uri="{BB962C8B-B14F-4D97-AF65-F5344CB8AC3E}">
        <p14:creationId xmlns:p14="http://schemas.microsoft.com/office/powerpoint/2010/main" val="1692486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0A4CA-7F8E-46FD-96B7-482E8525F3B1}"/>
              </a:ext>
            </a:extLst>
          </p:cNvPr>
          <p:cNvSpPr>
            <a:spLocks noGrp="1"/>
          </p:cNvSpPr>
          <p:nvPr>
            <p:ph type="title"/>
          </p:nvPr>
        </p:nvSpPr>
        <p:spPr>
          <a:xfrm>
            <a:off x="730379" y="790879"/>
            <a:ext cx="10515600" cy="1325563"/>
          </a:xfrm>
        </p:spPr>
        <p:txBody>
          <a:bodyPr>
            <a:normAutofit/>
          </a:bodyPr>
          <a:lstStyle/>
          <a:p>
            <a:pPr algn="ctr"/>
            <a:r>
              <a:rPr lang="en-US" sz="3200" b="1" dirty="0">
                <a:latin typeface="+mn-lt"/>
              </a:rPr>
              <a:t>Expect Further Speaking Training!</a:t>
            </a:r>
          </a:p>
        </p:txBody>
      </p:sp>
      <p:sp>
        <p:nvSpPr>
          <p:cNvPr id="3" name="Content Placeholder 2">
            <a:extLst>
              <a:ext uri="{FF2B5EF4-FFF2-40B4-BE49-F238E27FC236}">
                <a16:creationId xmlns:a16="http://schemas.microsoft.com/office/drawing/2014/main" id="{3004B283-8A05-46D7-A7D4-512BE88E93A5}"/>
              </a:ext>
            </a:extLst>
          </p:cNvPr>
          <p:cNvSpPr>
            <a:spLocks noGrp="1"/>
          </p:cNvSpPr>
          <p:nvPr>
            <p:ph idx="1"/>
          </p:nvPr>
        </p:nvSpPr>
        <p:spPr>
          <a:xfrm>
            <a:off x="946021" y="1772877"/>
            <a:ext cx="10515600" cy="4044332"/>
          </a:xfrm>
        </p:spPr>
        <p:txBody>
          <a:bodyPr>
            <a:noAutofit/>
          </a:bodyPr>
          <a:lstStyle/>
          <a:p>
            <a:pPr marL="0" indent="0" algn="just">
              <a:buNone/>
            </a:pPr>
            <a:r>
              <a:rPr lang="en-US" dirty="0"/>
              <a:t>In further test prep sessions, we will address the </a:t>
            </a:r>
            <a:r>
              <a:rPr lang="en-US" i="1" dirty="0"/>
              <a:t>TOEFL </a:t>
            </a:r>
            <a:r>
              <a:rPr lang="en-US" i="1" dirty="0" err="1"/>
              <a:t>iBT</a:t>
            </a:r>
            <a:r>
              <a:rPr lang="en-US" i="1" dirty="0"/>
              <a:t> Writing s</a:t>
            </a:r>
            <a:r>
              <a:rPr lang="en-US" dirty="0"/>
              <a:t>ection deeper. We aim at providing you with all the necessary confidence and tools to succeed when responding to both the integrated and the independent writing tasks. </a:t>
            </a:r>
          </a:p>
          <a:p>
            <a:pPr marL="0" indent="0" algn="just">
              <a:buNone/>
            </a:pPr>
            <a:r>
              <a:rPr lang="en-US" dirty="0"/>
              <a:t>Proving your writing skills on the </a:t>
            </a:r>
            <a:r>
              <a:rPr lang="en-US" i="1" dirty="0"/>
              <a:t>TOEFL </a:t>
            </a:r>
            <a:r>
              <a:rPr lang="en-US" i="1" dirty="0" err="1"/>
              <a:t>iBT</a:t>
            </a:r>
            <a:r>
              <a:rPr lang="en-US" i="1" dirty="0"/>
              <a:t>® </a:t>
            </a:r>
            <a:r>
              <a:rPr lang="en-US" dirty="0"/>
              <a:t>Writing</a:t>
            </a:r>
            <a:r>
              <a:rPr lang="en-US" i="1" dirty="0"/>
              <a:t> </a:t>
            </a:r>
            <a:r>
              <a:rPr lang="en-US" dirty="0"/>
              <a:t>section might seem somehow challenging for test takers at the beginning of their preparation. However, if you work hard and make sure to take a time to write a number of pieces under a teacher’s supervision, you are likely to soon become one  of the successful </a:t>
            </a:r>
            <a:r>
              <a:rPr lang="en-US" i="1" dirty="0"/>
              <a:t>TOEFL </a:t>
            </a:r>
            <a:r>
              <a:rPr lang="en-US" i="1" dirty="0" err="1"/>
              <a:t>iBT</a:t>
            </a:r>
            <a:r>
              <a:rPr lang="en-US" i="1" dirty="0"/>
              <a:t>® </a:t>
            </a:r>
            <a:r>
              <a:rPr lang="en-US" dirty="0"/>
              <a:t>test takers around the world. </a:t>
            </a:r>
          </a:p>
        </p:txBody>
      </p:sp>
      <p:pic>
        <p:nvPicPr>
          <p:cNvPr id="4" name="Picture 3">
            <a:extLst>
              <a:ext uri="{FF2B5EF4-FFF2-40B4-BE49-F238E27FC236}">
                <a16:creationId xmlns:a16="http://schemas.microsoft.com/office/drawing/2014/main" id="{10C3D4E2-3267-4F38-BC5F-F604EAF6B6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18946406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1074</TotalTime>
  <Words>1068</Words>
  <Application>Microsoft Office PowerPoint</Application>
  <PresentationFormat>Widescreen</PresentationFormat>
  <Paragraphs>56</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Overview of the TOEFL iBT® Writing Section</vt:lpstr>
      <vt:lpstr>1. Purpose of the TOEFL iBT Writing Section   </vt:lpstr>
      <vt:lpstr>2. Integrated Writing as a TOEFL iBT Writing Task </vt:lpstr>
      <vt:lpstr>3. Independent Writing  as a TOEFL iBT Writing Task  </vt:lpstr>
      <vt:lpstr>4. Tips for the TOEFL iBT Writing Task </vt:lpstr>
      <vt:lpstr>4. Description of the TOEFL iBT Writing  Section </vt:lpstr>
      <vt:lpstr>5. Integrated Writing Task (20 min)</vt:lpstr>
      <vt:lpstr>5. Independent Writing Task (30 min)</vt:lpstr>
      <vt:lpstr>Expect Further Speaking Training!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 I drive to work. (Simple Present Tense: Affirmative and Negative Forms.)</dc:title>
  <dc:creator>Lilian Vega</dc:creator>
  <cp:lastModifiedBy>Lilian Vega</cp:lastModifiedBy>
  <cp:revision>171</cp:revision>
  <dcterms:created xsi:type="dcterms:W3CDTF">2019-04-26T21:36:59Z</dcterms:created>
  <dcterms:modified xsi:type="dcterms:W3CDTF">2020-04-21T16:42:39Z</dcterms:modified>
</cp:coreProperties>
</file>